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268" r:id="rId2"/>
    <p:sldId id="434" r:id="rId3"/>
    <p:sldId id="436" r:id="rId4"/>
    <p:sldId id="438" r:id="rId5"/>
    <p:sldId id="440" r:id="rId6"/>
    <p:sldId id="442" r:id="rId7"/>
    <p:sldId id="444" r:id="rId8"/>
    <p:sldId id="446" r:id="rId9"/>
    <p:sldId id="306" r:id="rId10"/>
    <p:sldId id="447" r:id="rId11"/>
    <p:sldId id="314" r:id="rId12"/>
    <p:sldId id="316" r:id="rId13"/>
    <p:sldId id="317" r:id="rId14"/>
    <p:sldId id="319" r:id="rId15"/>
    <p:sldId id="311" r:id="rId16"/>
    <p:sldId id="312" r:id="rId17"/>
    <p:sldId id="313" r:id="rId18"/>
    <p:sldId id="275" r:id="rId19"/>
    <p:sldId id="276" r:id="rId20"/>
    <p:sldId id="419" r:id="rId21"/>
    <p:sldId id="310" r:id="rId22"/>
    <p:sldId id="283" r:id="rId23"/>
    <p:sldId id="309" r:id="rId24"/>
    <p:sldId id="288" r:id="rId25"/>
    <p:sldId id="328" r:id="rId26"/>
    <p:sldId id="286" r:id="rId27"/>
    <p:sldId id="323" r:id="rId28"/>
    <p:sldId id="324" r:id="rId29"/>
    <p:sldId id="451" r:id="rId30"/>
    <p:sldId id="287" r:id="rId31"/>
    <p:sldId id="291" r:id="rId32"/>
    <p:sldId id="390" r:id="rId33"/>
    <p:sldId id="322" r:id="rId34"/>
    <p:sldId id="326" r:id="rId35"/>
    <p:sldId id="289" r:id="rId36"/>
    <p:sldId id="290" r:id="rId37"/>
    <p:sldId id="388" r:id="rId38"/>
    <p:sldId id="389" r:id="rId39"/>
    <p:sldId id="410" r:id="rId40"/>
    <p:sldId id="292" r:id="rId41"/>
    <p:sldId id="327" r:id="rId42"/>
    <p:sldId id="329" r:id="rId43"/>
    <p:sldId id="372" r:id="rId44"/>
    <p:sldId id="332" r:id="rId45"/>
    <p:sldId id="378" r:id="rId46"/>
    <p:sldId id="399" r:id="rId47"/>
    <p:sldId id="396" r:id="rId48"/>
    <p:sldId id="379" r:id="rId49"/>
    <p:sldId id="380" r:id="rId50"/>
    <p:sldId id="334" r:id="rId51"/>
    <p:sldId id="335" r:id="rId52"/>
    <p:sldId id="341" r:id="rId53"/>
    <p:sldId id="374" r:id="rId54"/>
    <p:sldId id="337" r:id="rId55"/>
    <p:sldId id="395" r:id="rId56"/>
    <p:sldId id="450" r:id="rId57"/>
    <p:sldId id="375" r:id="rId58"/>
    <p:sldId id="394" r:id="rId59"/>
    <p:sldId id="362" r:id="rId60"/>
    <p:sldId id="382" r:id="rId61"/>
    <p:sldId id="383" r:id="rId62"/>
    <p:sldId id="384" r:id="rId63"/>
    <p:sldId id="339" r:id="rId64"/>
    <p:sldId id="385" r:id="rId65"/>
    <p:sldId id="386" r:id="rId66"/>
    <p:sldId id="416" r:id="rId67"/>
    <p:sldId id="391" r:id="rId68"/>
    <p:sldId id="406" r:id="rId69"/>
    <p:sldId id="342" r:id="rId70"/>
    <p:sldId id="412" r:id="rId71"/>
    <p:sldId id="376" r:id="rId72"/>
    <p:sldId id="414" r:id="rId73"/>
    <p:sldId id="41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6" r:id="rId83"/>
    <p:sldId id="357" r:id="rId84"/>
    <p:sldId id="358" r:id="rId85"/>
    <p:sldId id="359" r:id="rId86"/>
    <p:sldId id="360" r:id="rId87"/>
    <p:sldId id="361" r:id="rId88"/>
    <p:sldId id="407" r:id="rId89"/>
    <p:sldId id="368" r:id="rId90"/>
    <p:sldId id="369" r:id="rId91"/>
    <p:sldId id="400" r:id="rId92"/>
    <p:sldId id="415" r:id="rId93"/>
    <p:sldId id="404" r:id="rId94"/>
    <p:sldId id="453" r:id="rId95"/>
    <p:sldId id="448" r:id="rId96"/>
    <p:sldId id="405" r:id="rId97"/>
    <p:sldId id="330" r:id="rId98"/>
    <p:sldId id="331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60C49-923E-47B9-B5CE-441342710751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B8286-1567-4E77-B5DE-D4122B8FCB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B8286-1567-4E77-B5DE-D4122B8FCB3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0762461-9DEC-43E3-B7A7-FB0302EF2FF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BEB00E5-9FD9-4802-9081-9248955C9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.jpeg"/><Relationship Id="rId7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39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44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jpeg"/><Relationship Id="rId4" Type="http://schemas.openxmlformats.org/officeDocument/2006/relationships/image" Target="../media/image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16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package" Target="../embeddings/_________Microsoft_Office_Word1.docx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8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596" y="1428736"/>
            <a:ext cx="8286808" cy="4857784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Организация работы 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учебно-консультационного пункта по  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гражданской обороне и  чрезвычайным ситуациям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00496" y="285728"/>
            <a:ext cx="1357322" cy="1492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pic>
        <p:nvPicPr>
          <p:cNvPr id="8" name="Рисунок 7" descr="Logo.UZAOTR.pn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485009" y="285728"/>
            <a:ext cx="1381594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85728"/>
            <a:ext cx="1285885" cy="145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Организационно-распределительные документы УКП по ГО и ЧС :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7715304" cy="5000660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Распоряжение главы управы района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о создании  и организации работы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Приказ директора ГБУ «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» о создании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Положение об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Распорядок работы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Годовой  план работы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График работы консультантов УКП по ГО и ЧС.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Журнал учета посетителей УКП по ГО и ЧС. 	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 Перспективный план развития учебно-материальной базы УКП по ГО и ЧС (на 3-5 лет).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Списки жильцов (неработающего населения)  с указанием адреса, телефона ( в электронном виде).</a:t>
            </a:r>
          </a:p>
          <a:p>
            <a:pPr lvl="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Схема района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ЮЗАО города Москвы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/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1357290" y="214290"/>
            <a:ext cx="6572296" cy="13985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УКП по ГО и ЧС: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071678"/>
            <a:ext cx="7786742" cy="2071702"/>
          </a:xfrm>
          <a:solidFill>
            <a:schemeClr val="tx1"/>
          </a:solidFill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47675" algn="l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Организационно-штатная структура УКП по ГО и ЧС определена приказом директора ГБУ «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в составе:</a:t>
            </a:r>
          </a:p>
          <a:p>
            <a:pPr algn="l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-начальник УКП по ГО и ЧС -  работник, уполномоченный для решения задач в области ГО и ЧС;</a:t>
            </a:r>
          </a:p>
          <a:p>
            <a:pPr algn="l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-два консультанта (инструктора).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57224" y="4143380"/>
            <a:ext cx="7786742" cy="1928826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Ответственные  лица УКП по ГО и ЧС прошли  подготовку по ГО и ЧС в УМЦ по ГО и ЧС ЮЗАО города Москвы.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Периодичность подготовки (переподготовки) составляет один раз в 5 лет, а для лиц, впервые назначенные,  подготовка должна проводится в течение первого года работы.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214422"/>
            <a:ext cx="8143932" cy="4572032"/>
          </a:xfrm>
          <a:solidFill>
            <a:schemeClr val="tx1"/>
          </a:solidFill>
          <a:effectLst>
            <a:outerShdw blurRad="50800" dist="38100" dir="5400000" rotWithShape="0">
              <a:srgbClr val="000000">
                <a:alpha val="43137"/>
              </a:srgbClr>
            </a:outerShdw>
            <a:softEdge rad="3175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447675" algn="just"/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Учебно-материальная база места обучения неработающего и других категорий населения включает в себя учебные объекты и средства обеспечения учебного процесса.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" name="Picture 7" descr="EME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114300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4053" dir="1857825" algn="ctr" rotWithShape="0">
              <a:srgbClr val="0066FF"/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57290" y="214290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Учебно-материальная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база: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6572296" cy="14287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Учебные объекты:</a:t>
            </a:r>
            <a:r>
              <a:rPr lang="ru-RU" sz="3100" b="1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Рекомендации МЧС России от 25.12.2014 № 2-4-87-51-14 по составу и содержанию учебно-материальной базы субъекта Российской Федерации для подготовки населения в области гражданской обороны и защиты от чрезвычайных ситуаций.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 noGrp="1"/>
          </p:cNvSpPr>
          <p:nvPr>
            <p:ph type="subTitle" idx="1"/>
          </p:nvPr>
        </p:nvSpPr>
        <p:spPr>
          <a:xfrm>
            <a:off x="857224" y="1643050"/>
            <a:ext cx="8001056" cy="1609724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indent="447675" algn="just">
              <a:spcBef>
                <a:spcPct val="0"/>
              </a:spcBef>
            </a:pPr>
            <a:r>
              <a:rPr lang="ru-RU" b="1" i="1" u="sng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УКП по ГО и ЧС-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специально оборудованное помещение для проведения мероприятий по подготовке неработающего населения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вопросам действий при угрозе и возникновении чрезвычайных ситуаций и военных конфликтов, а также оказания консультационных услуг другим группам населения в области гражданской обороны и защиты от чрезвычайных ситуаций.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57224" y="3286124"/>
            <a:ext cx="8015318" cy="1571636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4476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Уголок по гражданской обороне и чрезвычайным ситуациям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информационно-справочный стенд с материалами для пропаганды знаний и информирования населения по вопросам защиты от опасностей, возникающих при военных конфликтах и чрезвычайных ситуациях.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57224" y="4929198"/>
            <a:ext cx="8043890" cy="1714512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4476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1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476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Материальная база для выездных занятий по ГО и ЧС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это комплект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информационных, технических и визуальных средств обучения, а также аудио материалов, предназначенных для подготовки населения в области ГО и защиты от ЧС в условиях отсутствия учебных объектов и стационарной УМБ.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1643074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Средства обеспечения учебного процесса: 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Рекомендации МЧС России от 25.12.2014 № 2-4-87-51-14 по составу и содержанию учебно-материальной базы субъекта Российской Федерации для подготовки населения в области гражданской обороны и защиты от чрезвычайных ситуаций.</a:t>
            </a:r>
            <a:br>
              <a:rPr lang="ru-RU" sz="14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00034" y="2000240"/>
            <a:ext cx="4214842" cy="1357322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19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Средства обучения:</a:t>
            </a: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нормативные правовые документы;</a:t>
            </a: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учебная литература.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86314" y="2000240"/>
            <a:ext cx="3900486" cy="1357322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88900" indent="-88900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Средства визуального обучения:</a:t>
            </a:r>
          </a:p>
          <a:p>
            <a:pPr marL="88900" indent="-8890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плакаты;</a:t>
            </a:r>
          </a:p>
          <a:p>
            <a:pPr marL="88900" indent="-8890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макеты и манекены;</a:t>
            </a:r>
          </a:p>
          <a:p>
            <a:pPr marL="88900" indent="-88900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слайды.</a:t>
            </a:r>
          </a:p>
          <a:p>
            <a:endParaRPr lang="ru-RU" dirty="0"/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500034" y="3500438"/>
            <a:ext cx="4214842" cy="2571768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Технические средства обучения: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1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приборы;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индивидуальной защиты: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 средства защиты органов дыхания;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 средства защиты кожи;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медицинское имущество;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пожарное имущество;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средства связи и оповещения;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тренажеры.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4786314" y="3500438"/>
            <a:ext cx="3929090" cy="2571768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Информационные средства обучения: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аудио-, видео-, проекционная аппаратура.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2255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УЧЕБНЫЕ ОБЪЕКТЫ: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ГО\Pictures\IMG-20190916-WA0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000100" y="2000240"/>
            <a:ext cx="3792736" cy="4525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5843" name="Picture 3" descr="C:\Users\ГО\Pictures\IMG-20190916-WA0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00240"/>
            <a:ext cx="3286148" cy="38400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57290" y="1285860"/>
            <a:ext cx="6572296" cy="857256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indent="447675" algn="just"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УКП по ГО и ЧС ГБУ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Жилищник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района </a:t>
            </a:r>
            <a:r>
              <a:rPr kumimoji="0" lang="ru-RU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Черемушки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имеет три помещения общей площадью - 70 кв. м. и располагается  на 1 этаже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жилого дома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адресу: ул. Новочеремушкинская, д. 50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ГО\Pictures\IMG-20190916-WA00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285720" y="2214554"/>
            <a:ext cx="4722035" cy="42582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icture 2" descr="C:\Users\ГО\Pictures\IMG-20190916-WA00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071678"/>
            <a:ext cx="3737543" cy="42862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5072066" y="1571612"/>
            <a:ext cx="3857652" cy="1143008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Помещение № 2 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для обучения навыкам  оказания первой помощи пострадавшим, проведение бесед, лекций, показ учебных фильмов .</a:t>
            </a: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idx="1"/>
          </p:nvPr>
        </p:nvSpPr>
        <p:spPr>
          <a:xfrm>
            <a:off x="1357290" y="571480"/>
            <a:ext cx="3714776" cy="1785950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Помещение № 1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-для для консультаций,  чтение памяток, листовок и пособий, прослушивание радиопередач и просмотр телепрограмм по тематике ГО, изучение образцов СИЗ.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10826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Помещение № 3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– для хранения средств обеспечения учебного процесса .</a:t>
            </a:r>
            <a:endParaRPr lang="ru-RU" sz="1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Pictures\IMG-20190916-WA004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643050"/>
            <a:ext cx="6500858" cy="451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500858" cy="12144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Уголок по гражданской обороне и чрезвычайным ситуациям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– информационно-справочный стенд с материалами для пропаганды знаний и информирования населения по вопросам защиты от опасностей, возникающих при военных конфликтах и чрезвычайных ситуациях.</a:t>
            </a:r>
            <a:endParaRPr lang="ru-R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26" name="Picture 2" descr="C:\Users\ГО\Desktop\DCIM\Camera\20190913_102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435426" y="2292758"/>
            <a:ext cx="5038732" cy="3453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3" descr="C:\Users\ГО\Desktop\DCIM\Camera\20190913_10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76123" y="1695985"/>
            <a:ext cx="5012771" cy="4621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142852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13573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indent="447675" algn="l"/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Материальная база для выездных занятий по ГО и ЧС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– это комплект информационных, технических и визуальных средств обучения, а также аудио материалов, предназначенных для подготовки населения в области ГО и защиты от ЧС в условиях отсутствия учебных объектов и стационарной УМБ. </a:t>
            </a: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ГО\Pictures\2018-11\IMG-20181112-WA0000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928925" y="2143116"/>
            <a:ext cx="5572165" cy="4434425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00298" y="1643050"/>
            <a:ext cx="6143668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lvl="0" indent="447675" algn="ctr"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Передвижной УКП по ГО и ЧС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 показе населению,  в дни Месячника   гражданской обороны  в РФ: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AppData\Local\Microsoft\Windows\INetCache\Content.Word\IMG_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42131" y="3342471"/>
            <a:ext cx="382747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149"/>
          <p:cNvGraphicFramePr>
            <a:graphicFrameLocks noChangeAspect="1"/>
          </p:cNvGraphicFramePr>
          <p:nvPr/>
        </p:nvGraphicFramePr>
        <p:xfrm>
          <a:off x="214282" y="142852"/>
          <a:ext cx="8763059" cy="6572295"/>
        </p:xfrm>
        <a:graphic>
          <a:graphicData uri="http://schemas.openxmlformats.org/presentationml/2006/ole">
            <p:oleObj spid="_x0000_s209922" name="Точечный рисунок" r:id="rId3" imgW="18323810" imgH="13742857" progId="PBrush">
              <p:embed/>
            </p:oleObj>
          </a:graphicData>
        </a:graphic>
      </p:graphicFrame>
      <p:sp>
        <p:nvSpPr>
          <p:cNvPr id="5" name="Заголовок 7">
            <a:extLst>
              <a:ext uri="{FF2B5EF4-FFF2-40B4-BE49-F238E27FC236}">
                <a16:creationId xmlns:a16="http://schemas.microsoft.com/office/drawing/2014/main" xmlns="" id="{43FCFBDB-A131-4890-ADC6-CC85C4039A25}"/>
              </a:ext>
            </a:extLst>
          </p:cNvPr>
          <p:cNvSpPr txBox="1">
            <a:spLocks/>
          </p:cNvSpPr>
          <p:nvPr/>
        </p:nvSpPr>
        <p:spPr>
          <a:xfrm>
            <a:off x="285720" y="142852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054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Черёмушки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Юго-Западный административный округ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429264"/>
            <a:ext cx="850112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79525" fontAlgn="base">
              <a:spcBef>
                <a:spcPct val="2000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входит в состав Юго-Западного административного округа города Москвы. Общая протяжённость его границ составляет около 7,5 км.</a:t>
            </a:r>
          </a:p>
          <a:p>
            <a:pPr lvl="0" defTabSz="1279525" fontAlgn="base">
              <a:spcBef>
                <a:spcPct val="2000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ПОО и значительных промышленных предприятий на территории района нет.</a:t>
            </a:r>
          </a:p>
        </p:txBody>
      </p:sp>
      <p:pic>
        <p:nvPicPr>
          <p:cNvPr id="7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142853"/>
            <a:ext cx="1210775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256074" y="774605"/>
            <a:ext cx="303581" cy="2378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FF"/>
            </a:outerShdw>
          </a:effectLst>
          <a:extLst/>
        </p:spPr>
        <p:txBody>
          <a:bodyPr wrap="none" lIns="91410" tIns="45707" rIns="91410" bIns="45707" anchor="ctr"/>
          <a:lstStyle/>
          <a:p>
            <a:pPr algn="ctr">
              <a:defRPr/>
            </a:pP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9" name="Рисунок 8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142853"/>
            <a:ext cx="118585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Передвижной УКП по ГО и ЧС на показе населению элементов гражданской обороны:  </a:t>
            </a:r>
            <a:br>
              <a:rPr lang="ru-RU" sz="20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Users\ГО\Pictures\2018-10\IMG-20181003-WA0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500174"/>
            <a:ext cx="4572032" cy="492922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Desktop\IMG_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78629" y="2607464"/>
            <a:ext cx="45720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ГО\Pictures\2017-10\IMG_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4545"/>
          <a:stretch>
            <a:fillRect/>
          </a:stretch>
        </p:blipFill>
        <p:spPr bwMode="auto">
          <a:xfrm>
            <a:off x="4475924" y="2214554"/>
            <a:ext cx="4439110" cy="39290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C:\Users\F8F3~1\AppData\Local\Temp\image-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71472" y="2214554"/>
            <a:ext cx="3857652" cy="3946799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C:\Users\F8F3~1\AppData\Local\Temp\image-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3394472" cy="4525963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Pictures\2017-10\IMG_0013.JPG"/>
          <p:cNvPicPr/>
          <p:nvPr/>
        </p:nvPicPr>
        <p:blipFill>
          <a:blip r:embed="rId5" cstate="print"/>
          <a:srcRect r="2215" b="15574"/>
          <a:stretch>
            <a:fillRect/>
          </a:stretch>
        </p:blipFill>
        <p:spPr bwMode="auto">
          <a:xfrm>
            <a:off x="4286248" y="1857364"/>
            <a:ext cx="4643470" cy="37814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О\Pictures\IMG-20191011-WA003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643051"/>
            <a:ext cx="536892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2" descr="C:\Users\ГО\Pictures\2018-10\IMG-20181003-WA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43248"/>
            <a:ext cx="4111330" cy="33575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О\Desktop\ФОТО\Фотоматериал к ШТ 03.10.2018\2018-10-03-PHOTO-000126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39"/>
            <a:ext cx="4357718" cy="364428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146" name="Picture 2" descr="C:\Users\ГО\Pictures\2018-10\IMG-20181003-WA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43050"/>
            <a:ext cx="4375150" cy="371477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Содержание УМБ УКП по ГО и ЧС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C:\Users\ГО\Pictures\IMG-20190916-WA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1357290" y="1928802"/>
            <a:ext cx="3643338" cy="467597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57290" y="1357298"/>
            <a:ext cx="6572296" cy="5715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видном месте располагаются распорядок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работы УКП по ГО и ЧС,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 работы  и  расписание мероприятий на год.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3929058" y="2000240"/>
          <a:ext cx="3857652" cy="4716982"/>
        </p:xfrm>
        <a:graphic>
          <a:graphicData uri="http://schemas.openxmlformats.org/presentationml/2006/ole">
            <p:oleObj spid="_x0000_s262147" name="Документ" r:id="rId5" imgW="8165882" imgH="10450512" progId="">
              <p:embed/>
            </p:oleObj>
          </a:graphicData>
        </a:graphic>
      </p:graphicFrame>
      <p:pic>
        <p:nvPicPr>
          <p:cNvPr id="9" name="Рисунок 8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643734" cy="128588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Учитывая необходимый минимальный объем знаний неработающего населения правил поведения, основных способов защиты и  порядка действий в условиях ЧС, в помещении УКП по ГО и ЧС имеется: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714488"/>
            <a:ext cx="8258204" cy="639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cap="none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современные информационные стенды по тематике ГО и ЧС:</a:t>
            </a:r>
          </a:p>
          <a:p>
            <a:pPr algn="ctr"/>
            <a:endParaRPr lang="ru-RU" sz="1600" b="1" cap="none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C:\Users\ГО\Pictures\IMG-20190916-WA004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" y="2500511"/>
            <a:ext cx="4040188" cy="3030141"/>
          </a:xfrm>
          <a:prstGeom prst="rect">
            <a:avLst/>
          </a:prstGeom>
          <a:noFill/>
        </p:spPr>
      </p:pic>
      <p:pic>
        <p:nvPicPr>
          <p:cNvPr id="57347" name="Picture 3" descr="C:\Users\ГО\Pictures\IMG-20190916-WA00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842" y="2500313"/>
            <a:ext cx="4040716" cy="3030537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ГО\Pictures\IMG-20190916-WA0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28802"/>
            <a:ext cx="4038600" cy="3448854"/>
          </a:xfrm>
          <a:prstGeom prst="rect">
            <a:avLst/>
          </a:prstGeom>
          <a:noFill/>
        </p:spPr>
      </p:pic>
      <p:pic>
        <p:nvPicPr>
          <p:cNvPr id="58374" name="Picture 6" descr="C:\Users\ГО\Pictures\IMG-20190916-WA0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28802"/>
            <a:ext cx="4038600" cy="3448061"/>
          </a:xfrm>
          <a:prstGeom prst="rect">
            <a:avLst/>
          </a:prstGeom>
          <a:noFill/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ГО\Pictures\IMG-20190916-WA0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00240"/>
            <a:ext cx="4038600" cy="3377416"/>
          </a:xfrm>
          <a:prstGeom prst="rect">
            <a:avLst/>
          </a:prstGeom>
          <a:noFill/>
        </p:spPr>
      </p:pic>
      <p:pic>
        <p:nvPicPr>
          <p:cNvPr id="59395" name="Picture 3" descr="C:\Users\ГО\Pictures\IMG-20190916-WA0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00240"/>
            <a:ext cx="4038600" cy="3377416"/>
          </a:xfrm>
          <a:prstGeom prst="rect">
            <a:avLst/>
          </a:prstGeom>
          <a:noFill/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стенд «Права и обязанности граждан РФ в области гражданской обороны, защиты от чрезвычайных ситуаций и пожарной безопасности»</a:t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ГО\Desktop\IMG_0009.JPG"/>
          <p:cNvPicPr>
            <a:picLocks noGrp="1"/>
          </p:cNvPicPr>
          <p:nvPr>
            <p:ph idx="1"/>
          </p:nvPr>
        </p:nvPicPr>
        <p:blipFill>
          <a:blip r:embed="rId2" cstate="print"/>
          <a:srcRect l="2624" t="-1649" r="9386" b="-1540"/>
          <a:stretch>
            <a:fillRect/>
          </a:stretch>
        </p:blipFill>
        <p:spPr bwMode="auto">
          <a:xfrm>
            <a:off x="1714480" y="1571612"/>
            <a:ext cx="535785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929066"/>
            <a:ext cx="850112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71546"/>
            <a:ext cx="850112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43FCFBDB-A131-4890-ADC6-CC85C4039A25}"/>
              </a:ext>
            </a:extLst>
          </p:cNvPr>
          <p:cNvSpPr txBox="1">
            <a:spLocks/>
          </p:cNvSpPr>
          <p:nvPr/>
        </p:nvSpPr>
        <p:spPr>
          <a:xfrm>
            <a:off x="1214414" y="142852"/>
            <a:ext cx="685804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054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Черемушки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Юго-Западный административный округ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256074" y="774605"/>
            <a:ext cx="303581" cy="2378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FF"/>
            </a:outerShdw>
          </a:effectLst>
          <a:extLst/>
        </p:spPr>
        <p:txBody>
          <a:bodyPr wrap="none" lIns="91410" tIns="45707" rIns="91410" bIns="45707" anchor="ctr"/>
          <a:lstStyle/>
          <a:p>
            <a:pPr algn="ctr">
              <a:defRPr/>
            </a:pP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142853"/>
            <a:ext cx="1128713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2144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тренажеры для обучения навыкам оказания первой помощи пострадавшим в экстремальных ситуациях:</a:t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4"/>
          <p:cNvSpPr>
            <a:spLocks noGrp="1"/>
          </p:cNvSpPr>
          <p:nvPr>
            <p:ph type="body" idx="1"/>
          </p:nvPr>
        </p:nvSpPr>
        <p:spPr>
          <a:xfrm>
            <a:off x="428596" y="1643050"/>
            <a:ext cx="3857652" cy="639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манекен-тренажер «Максим»;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357686" y="1643050"/>
            <a:ext cx="4329114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манекен-тренажер «Оживленная Алёнка»;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7" name="Picture 1" descr="C:\Users\ГО\Pictures\IMG-20190916-WA0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00306"/>
            <a:ext cx="3900486" cy="3165283"/>
          </a:xfrm>
          <a:prstGeom prst="rect">
            <a:avLst/>
          </a:prstGeom>
          <a:noFill/>
        </p:spPr>
      </p:pic>
      <p:pic>
        <p:nvPicPr>
          <p:cNvPr id="65538" name="Picture 2" descr="C:\Users\ГО\Pictures\IMG-20190916-WA00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00306"/>
            <a:ext cx="4257147" cy="3165482"/>
          </a:xfrm>
          <a:prstGeom prst="rect">
            <a:avLst/>
          </a:prstGeom>
          <a:noFill/>
        </p:spPr>
      </p:pic>
      <p:pic>
        <p:nvPicPr>
          <p:cNvPr id="13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285728"/>
            <a:ext cx="6572296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FontTx/>
              <a:buChar char="-"/>
            </a:pPr>
            <a:r>
              <a:rPr lang="ru-RU" sz="1600" b="1" cap="none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витрины с образцами, медицинского имущества,  СИЗ;</a:t>
            </a:r>
          </a:p>
          <a:p>
            <a:pPr algn="ctr">
              <a:buFontTx/>
              <a:buChar char="-"/>
            </a:pPr>
            <a:endParaRPr lang="ru-RU" sz="1600" b="1" cap="none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4" descr="C:\Users\ГО\Pictures\IMG-20190916-WA006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000500" cy="3000375"/>
          </a:xfrm>
          <a:prstGeom prst="rect">
            <a:avLst/>
          </a:prstGeom>
          <a:noFill/>
        </p:spPr>
      </p:pic>
      <p:pic>
        <p:nvPicPr>
          <p:cNvPr id="56322" name="Picture 2" descr="C:\Users\ГО\Desktop\IMG_00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326" y="1428736"/>
            <a:ext cx="4285912" cy="3071835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143380"/>
            <a:ext cx="235745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714884"/>
            <a:ext cx="2700333" cy="190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3854" y="4143380"/>
            <a:ext cx="1731639" cy="246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 descr="http://fs.nashaucheba.ru/tw_files2/urls_3/1356/d-1355030/img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572008"/>
            <a:ext cx="2630489" cy="197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C:\Users\novikovao\Desktop\1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Рисунок 10" descr="C:\Users\ГО\Pictures\ДГОЧСиПБ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69" y="1857364"/>
            <a:ext cx="4738721" cy="355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8" name="Рисунок 7" descr="C:\Users\ГО\Desktop\IMG-20190926-WA00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857364"/>
            <a:ext cx="43577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title"/>
          </p:nvPr>
        </p:nvSpPr>
        <p:spPr>
          <a:xfrm>
            <a:off x="1000100" y="274638"/>
            <a:ext cx="6929486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-приборы радиационной и химической  разведки и контроля;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ГО\Desktop\УКП по ГОЧС района Чер\Фотоматериал за 2017 г\Фотоматериал 2018 г для УКП ГОЧС\2018-03-29 13-01-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500990" cy="4143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00948" cy="10001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- первичные средства тушения пожара;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4" name="Picture 4" descr="C:\Users\ГО\Pictures\IMG-20190916-WA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14282" y="1785926"/>
            <a:ext cx="3143272" cy="464347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6563" name="Picture 3" descr="C:\Users\ГО\Pictures\IMG-20190916-WA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785926"/>
            <a:ext cx="2857520" cy="464347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Desktop\УКП по ГОЧС района Чер\Фотоматериал за 2017 г\Фотоматериал 2018 г для УКП ГОЧС\2018-09-01 12-01-44.JPG"/>
          <p:cNvPicPr/>
          <p:nvPr/>
        </p:nvPicPr>
        <p:blipFill>
          <a:blip r:embed="rId5" cstate="print"/>
          <a:srcRect l="13318" r="9733"/>
          <a:stretch>
            <a:fillRect/>
          </a:stretch>
        </p:blipFill>
        <p:spPr bwMode="auto">
          <a:xfrm rot="5400000">
            <a:off x="2357422" y="2643182"/>
            <a:ext cx="46434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компьютер, оргтехника, телефон, телевизор, видеоаппаратура, проекционная аппаратура, радиовещательный приемник;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9698" name="Picture 2" descr="C:\Users\ГО\Desktop\УКП по ГОЧС района Чер\Фотоматериал за 2017 г\20170111_1217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0040" y="2121685"/>
            <a:ext cx="5029237" cy="3929090"/>
          </a:xfrm>
          <a:prstGeom prst="rect">
            <a:avLst/>
          </a:prstGeom>
          <a:noFill/>
        </p:spPr>
      </p:pic>
      <p:pic>
        <p:nvPicPr>
          <p:cNvPr id="29699" name="Picture 3" descr="C:\Users\ГО\Desktop\УКП по ГОЧС района Чер\Фотоматериал за 2017 г\20161005_1248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62129" y="2081483"/>
            <a:ext cx="5020269" cy="4000528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2643206" cy="10715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подшивки журналов;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310837" y="2156136"/>
            <a:ext cx="4622135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190" y="1571612"/>
            <a:ext cx="493461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071934" y="285728"/>
            <a:ext cx="3786214" cy="10715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витрина для размещения памяток и рекомендаций населению по действиям при угрозе и возникновении ЧС;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2" descr="C:\Users\ГО\Desktop\IMG_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87145" y="3830162"/>
            <a:ext cx="3269644" cy="250033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2" name="Picture 9" descr="C:\Users\novikovao\Desktop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6429420" cy="107157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-набор плакатов: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545925"/>
            <a:ext cx="6955533" cy="488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макеты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защитных сооружений гражданской обороны: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286280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3881465" cy="291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286256"/>
            <a:ext cx="533220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C:\Users\novikovao\Desktop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53536"/>
            <a:ext cx="6572296" cy="10323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средства связи и оповещения: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0" name="Picture 2" descr="C:\Users\ГО\Desktop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500174"/>
            <a:ext cx="6446333" cy="46259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43FCFBDB-A131-4890-ADC6-CC85C403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543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 </a:t>
            </a:r>
            <a:r>
              <a:rPr lang="ru-RU" sz="2400" b="1" dirty="0" err="1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Черемушки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Юго-Западный </a:t>
            </a:r>
            <a:r>
              <a:rPr lang="ru-RU" sz="2400" b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административный округ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2928926" y="1571612"/>
            <a:ext cx="3421213" cy="48125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604AFC-A150-4FBE-9DA5-BCF67EF9AAD7}"/>
              </a:ext>
            </a:extLst>
          </p:cNvPr>
          <p:cNvSpPr/>
          <p:nvPr/>
        </p:nvSpPr>
        <p:spPr>
          <a:xfrm>
            <a:off x="5357818" y="3071810"/>
            <a:ext cx="35719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543">
              <a:lnSpc>
                <a:spcPct val="125000"/>
              </a:lnSpc>
            </a:pPr>
            <a:r>
              <a:rPr lang="ru-RU" sz="1200" b="1" dirty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Показатели по району:</a:t>
            </a:r>
          </a:p>
          <a:p>
            <a:pPr marL="95799" indent="-95799" defTabSz="41054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площадь территории – </a:t>
            </a:r>
            <a:r>
              <a:rPr lang="ru-RU" sz="1200" b="1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463,5 га (4,6 кв.км. )</a:t>
            </a:r>
            <a:endParaRPr lang="ru-RU" sz="1200" b="1" dirty="0">
              <a:solidFill>
                <a:schemeClr val="bg1"/>
              </a:solidFill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95799" indent="-95799" defTabSz="41054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население – 109,5 </a:t>
            </a:r>
            <a:r>
              <a:rPr lang="ru-RU" sz="1200" b="1" dirty="0" err="1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тыс.чел</a:t>
            </a:r>
            <a:r>
              <a:rPr lang="ru-RU" sz="1200" b="1" dirty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3FCFBDB-A131-4890-ADC6-CC85C4039A25}"/>
              </a:ext>
            </a:extLst>
          </p:cNvPr>
          <p:cNvSpPr/>
          <p:nvPr/>
        </p:nvSpPr>
        <p:spPr>
          <a:xfrm>
            <a:off x="5214942" y="2857496"/>
            <a:ext cx="221457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543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 </a:t>
            </a:r>
            <a:r>
              <a:rPr lang="ru-RU" sz="1400" b="1" dirty="0" err="1" smtClean="0">
                <a:solidFill>
                  <a:schemeClr val="bg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Черёмушки</a:t>
            </a:r>
            <a:endParaRPr lang="ru-RU" sz="1400" b="1" dirty="0">
              <a:solidFill>
                <a:schemeClr val="bg1"/>
              </a:solidFill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flipH="1">
            <a:off x="4857752" y="3143248"/>
            <a:ext cx="2857520" cy="928694"/>
          </a:xfrm>
          <a:custGeom>
            <a:avLst/>
            <a:gdLst>
              <a:gd name="connsiteX0" fmla="*/ 0 w 4831644"/>
              <a:gd name="connsiteY0" fmla="*/ 0 h 417689"/>
              <a:gd name="connsiteX1" fmla="*/ 2889955 w 4831644"/>
              <a:gd name="connsiteY1" fmla="*/ 0 h 417689"/>
              <a:gd name="connsiteX2" fmla="*/ 4831644 w 4831644"/>
              <a:gd name="connsiteY2" fmla="*/ 417689 h 417689"/>
              <a:gd name="connsiteX0" fmla="*/ 0 w 4775199"/>
              <a:gd name="connsiteY0" fmla="*/ 826297 h 826297"/>
              <a:gd name="connsiteX1" fmla="*/ 2889955 w 4775199"/>
              <a:gd name="connsiteY1" fmla="*/ 826297 h 826297"/>
              <a:gd name="connsiteX2" fmla="*/ 4775199 w 4775199"/>
              <a:gd name="connsiteY2" fmla="*/ 0 h 826297"/>
              <a:gd name="connsiteX0" fmla="*/ 0 w 4775199"/>
              <a:gd name="connsiteY0" fmla="*/ 826297 h 826297"/>
              <a:gd name="connsiteX1" fmla="*/ 2889955 w 4775199"/>
              <a:gd name="connsiteY1" fmla="*/ 826297 h 826297"/>
              <a:gd name="connsiteX2" fmla="*/ 4775199 w 4775199"/>
              <a:gd name="connsiteY2" fmla="*/ 0 h 826297"/>
              <a:gd name="connsiteX0" fmla="*/ 0 w 4775199"/>
              <a:gd name="connsiteY0" fmla="*/ 826297 h 826297"/>
              <a:gd name="connsiteX1" fmla="*/ 2889955 w 4775199"/>
              <a:gd name="connsiteY1" fmla="*/ 826297 h 826297"/>
              <a:gd name="connsiteX2" fmla="*/ 4775199 w 4775199"/>
              <a:gd name="connsiteY2" fmla="*/ 0 h 826297"/>
              <a:gd name="connsiteX0" fmla="*/ 0 w 6016976"/>
              <a:gd name="connsiteY0" fmla="*/ 905912 h 905912"/>
              <a:gd name="connsiteX1" fmla="*/ 2889955 w 6016976"/>
              <a:gd name="connsiteY1" fmla="*/ 905912 h 905912"/>
              <a:gd name="connsiteX2" fmla="*/ 6016976 w 6016976"/>
              <a:gd name="connsiteY2" fmla="*/ 0 h 905912"/>
              <a:gd name="connsiteX0" fmla="*/ 0 w 6016976"/>
              <a:gd name="connsiteY0" fmla="*/ 905912 h 905912"/>
              <a:gd name="connsiteX1" fmla="*/ 2889955 w 6016976"/>
              <a:gd name="connsiteY1" fmla="*/ 905912 h 905912"/>
              <a:gd name="connsiteX2" fmla="*/ 6016976 w 6016976"/>
              <a:gd name="connsiteY2" fmla="*/ 0 h 905912"/>
              <a:gd name="connsiteX0" fmla="*/ 0 w 6016976"/>
              <a:gd name="connsiteY0" fmla="*/ 905912 h 905912"/>
              <a:gd name="connsiteX1" fmla="*/ 2889955 w 6016976"/>
              <a:gd name="connsiteY1" fmla="*/ 905912 h 905912"/>
              <a:gd name="connsiteX2" fmla="*/ 6016976 w 6016976"/>
              <a:gd name="connsiteY2" fmla="*/ 0 h 905912"/>
              <a:gd name="connsiteX0" fmla="*/ 0 w 5937954"/>
              <a:gd name="connsiteY0" fmla="*/ 766586 h 766586"/>
              <a:gd name="connsiteX1" fmla="*/ 2889955 w 5937954"/>
              <a:gd name="connsiteY1" fmla="*/ 766586 h 766586"/>
              <a:gd name="connsiteX2" fmla="*/ 5937954 w 5937954"/>
              <a:gd name="connsiteY2" fmla="*/ 0 h 766586"/>
              <a:gd name="connsiteX0" fmla="*/ 0 w 5937954"/>
              <a:gd name="connsiteY0" fmla="*/ 766586 h 766586"/>
              <a:gd name="connsiteX1" fmla="*/ 2889955 w 5937954"/>
              <a:gd name="connsiteY1" fmla="*/ 766586 h 766586"/>
              <a:gd name="connsiteX2" fmla="*/ 5937954 w 5937954"/>
              <a:gd name="connsiteY2" fmla="*/ 0 h 766586"/>
              <a:gd name="connsiteX0" fmla="*/ 0 w 5937954"/>
              <a:gd name="connsiteY0" fmla="*/ 766586 h 766586"/>
              <a:gd name="connsiteX1" fmla="*/ 2889955 w 5937954"/>
              <a:gd name="connsiteY1" fmla="*/ 766586 h 766586"/>
              <a:gd name="connsiteX2" fmla="*/ 5937954 w 5937954"/>
              <a:gd name="connsiteY2" fmla="*/ 0 h 766586"/>
              <a:gd name="connsiteX0" fmla="*/ 0 w 4480629"/>
              <a:gd name="connsiteY0" fmla="*/ 439107 h 439107"/>
              <a:gd name="connsiteX1" fmla="*/ 2889955 w 4480629"/>
              <a:gd name="connsiteY1" fmla="*/ 439107 h 439107"/>
              <a:gd name="connsiteX2" fmla="*/ 4480629 w 4480629"/>
              <a:gd name="connsiteY2" fmla="*/ 0 h 439107"/>
              <a:gd name="connsiteX0" fmla="*/ 0 w 4480629"/>
              <a:gd name="connsiteY0" fmla="*/ 439107 h 439107"/>
              <a:gd name="connsiteX1" fmla="*/ 2889955 w 4480629"/>
              <a:gd name="connsiteY1" fmla="*/ 439107 h 439107"/>
              <a:gd name="connsiteX2" fmla="*/ 4480629 w 4480629"/>
              <a:gd name="connsiteY2" fmla="*/ 0 h 439107"/>
              <a:gd name="connsiteX0" fmla="*/ 0 w 4480629"/>
              <a:gd name="connsiteY0" fmla="*/ 439107 h 439107"/>
              <a:gd name="connsiteX1" fmla="*/ 2889955 w 4480629"/>
              <a:gd name="connsiteY1" fmla="*/ 439107 h 439107"/>
              <a:gd name="connsiteX2" fmla="*/ 4480629 w 4480629"/>
              <a:gd name="connsiteY2" fmla="*/ 0 h 439107"/>
              <a:gd name="connsiteX0" fmla="*/ 0 w 4305138"/>
              <a:gd name="connsiteY0" fmla="*/ 813660 h 813660"/>
              <a:gd name="connsiteX1" fmla="*/ 2889955 w 4305138"/>
              <a:gd name="connsiteY1" fmla="*/ 813660 h 813660"/>
              <a:gd name="connsiteX2" fmla="*/ 4305138 w 4305138"/>
              <a:gd name="connsiteY2" fmla="*/ 0 h 813660"/>
              <a:gd name="connsiteX0" fmla="*/ 0 w 4305138"/>
              <a:gd name="connsiteY0" fmla="*/ 813660 h 813660"/>
              <a:gd name="connsiteX1" fmla="*/ 2889955 w 4305138"/>
              <a:gd name="connsiteY1" fmla="*/ 813660 h 813660"/>
              <a:gd name="connsiteX2" fmla="*/ 4305138 w 4305138"/>
              <a:gd name="connsiteY2" fmla="*/ 0 h 813660"/>
              <a:gd name="connsiteX0" fmla="*/ 0 w 4305138"/>
              <a:gd name="connsiteY0" fmla="*/ 813660 h 813660"/>
              <a:gd name="connsiteX1" fmla="*/ 2889955 w 4305138"/>
              <a:gd name="connsiteY1" fmla="*/ 813660 h 813660"/>
              <a:gd name="connsiteX2" fmla="*/ 4305138 w 4305138"/>
              <a:gd name="connsiteY2" fmla="*/ 0 h 813660"/>
              <a:gd name="connsiteX0" fmla="*/ 0 w 5265720"/>
              <a:gd name="connsiteY0" fmla="*/ 0 h 375140"/>
              <a:gd name="connsiteX1" fmla="*/ 2889955 w 5265720"/>
              <a:gd name="connsiteY1" fmla="*/ 0 h 375140"/>
              <a:gd name="connsiteX2" fmla="*/ 5265720 w 5265720"/>
              <a:gd name="connsiteY2" fmla="*/ 375140 h 375140"/>
              <a:gd name="connsiteX0" fmla="*/ 0 w 5607466"/>
              <a:gd name="connsiteY0" fmla="*/ 0 h 155293"/>
              <a:gd name="connsiteX1" fmla="*/ 2889955 w 5607466"/>
              <a:gd name="connsiteY1" fmla="*/ 0 h 155293"/>
              <a:gd name="connsiteX2" fmla="*/ 5607466 w 5607466"/>
              <a:gd name="connsiteY2" fmla="*/ 155293 h 155293"/>
              <a:gd name="connsiteX0" fmla="*/ 0 w 5607466"/>
              <a:gd name="connsiteY0" fmla="*/ 0 h 155293"/>
              <a:gd name="connsiteX1" fmla="*/ 2889955 w 5607466"/>
              <a:gd name="connsiteY1" fmla="*/ 0 h 155293"/>
              <a:gd name="connsiteX2" fmla="*/ 5607466 w 5607466"/>
              <a:gd name="connsiteY2" fmla="*/ 155293 h 155293"/>
              <a:gd name="connsiteX0" fmla="*/ 0 w 5607466"/>
              <a:gd name="connsiteY0" fmla="*/ 0 h 155293"/>
              <a:gd name="connsiteX1" fmla="*/ 2889955 w 5607466"/>
              <a:gd name="connsiteY1" fmla="*/ 0 h 155293"/>
              <a:gd name="connsiteX2" fmla="*/ 5607466 w 5607466"/>
              <a:gd name="connsiteY2" fmla="*/ 155293 h 155293"/>
              <a:gd name="connsiteX0" fmla="*/ 0 w 5542811"/>
              <a:gd name="connsiteY0" fmla="*/ 0 h 220432"/>
              <a:gd name="connsiteX1" fmla="*/ 2889955 w 5542811"/>
              <a:gd name="connsiteY1" fmla="*/ 0 h 220432"/>
              <a:gd name="connsiteX2" fmla="*/ 5542811 w 5542811"/>
              <a:gd name="connsiteY2" fmla="*/ 220432 h 220432"/>
              <a:gd name="connsiteX0" fmla="*/ 0 w 5533286"/>
              <a:gd name="connsiteY0" fmla="*/ 0 h 430355"/>
              <a:gd name="connsiteX1" fmla="*/ 2889955 w 5533286"/>
              <a:gd name="connsiteY1" fmla="*/ 0 h 430355"/>
              <a:gd name="connsiteX2" fmla="*/ 5533286 w 5533286"/>
              <a:gd name="connsiteY2" fmla="*/ 430355 h 430355"/>
              <a:gd name="connsiteX0" fmla="*/ 0 w 5533286"/>
              <a:gd name="connsiteY0" fmla="*/ 0 h 430355"/>
              <a:gd name="connsiteX1" fmla="*/ 2889955 w 5533286"/>
              <a:gd name="connsiteY1" fmla="*/ 0 h 430355"/>
              <a:gd name="connsiteX2" fmla="*/ 5533286 w 5533286"/>
              <a:gd name="connsiteY2" fmla="*/ 430355 h 430355"/>
              <a:gd name="connsiteX0" fmla="*/ 0 w 5533286"/>
              <a:gd name="connsiteY0" fmla="*/ 0 h 430355"/>
              <a:gd name="connsiteX1" fmla="*/ 2889955 w 5533286"/>
              <a:gd name="connsiteY1" fmla="*/ 0 h 430355"/>
              <a:gd name="connsiteX2" fmla="*/ 5533286 w 5533286"/>
              <a:gd name="connsiteY2" fmla="*/ 430355 h 430355"/>
              <a:gd name="connsiteX0" fmla="*/ 0 w 5058134"/>
              <a:gd name="connsiteY0" fmla="*/ 0 h 2042563"/>
              <a:gd name="connsiteX1" fmla="*/ 2889955 w 5058134"/>
              <a:gd name="connsiteY1" fmla="*/ 0 h 2042563"/>
              <a:gd name="connsiteX2" fmla="*/ 5058134 w 5058134"/>
              <a:gd name="connsiteY2" fmla="*/ 2042563 h 2042563"/>
              <a:gd name="connsiteX0" fmla="*/ 0 w 5058134"/>
              <a:gd name="connsiteY0" fmla="*/ 0 h 2042563"/>
              <a:gd name="connsiteX1" fmla="*/ 2889955 w 5058134"/>
              <a:gd name="connsiteY1" fmla="*/ 0 h 2042563"/>
              <a:gd name="connsiteX2" fmla="*/ 5058134 w 5058134"/>
              <a:gd name="connsiteY2" fmla="*/ 2042563 h 2042563"/>
              <a:gd name="connsiteX0" fmla="*/ 0 w 5058134"/>
              <a:gd name="connsiteY0" fmla="*/ 0 h 2042563"/>
              <a:gd name="connsiteX1" fmla="*/ 2889955 w 5058134"/>
              <a:gd name="connsiteY1" fmla="*/ 0 h 2042563"/>
              <a:gd name="connsiteX2" fmla="*/ 5058134 w 5058134"/>
              <a:gd name="connsiteY2" fmla="*/ 2042563 h 2042563"/>
              <a:gd name="connsiteX0" fmla="*/ 0 w 5219088"/>
              <a:gd name="connsiteY0" fmla="*/ 0 h 1303634"/>
              <a:gd name="connsiteX1" fmla="*/ 2889955 w 5219088"/>
              <a:gd name="connsiteY1" fmla="*/ 0 h 1303634"/>
              <a:gd name="connsiteX2" fmla="*/ 5219088 w 5219088"/>
              <a:gd name="connsiteY2" fmla="*/ 1303634 h 1303634"/>
              <a:gd name="connsiteX0" fmla="*/ 0 w 5219088"/>
              <a:gd name="connsiteY0" fmla="*/ 0 h 1303634"/>
              <a:gd name="connsiteX1" fmla="*/ 2889955 w 5219088"/>
              <a:gd name="connsiteY1" fmla="*/ 0 h 1303634"/>
              <a:gd name="connsiteX2" fmla="*/ 5219088 w 5219088"/>
              <a:gd name="connsiteY2" fmla="*/ 1303634 h 1303634"/>
              <a:gd name="connsiteX0" fmla="*/ 0 w 5219088"/>
              <a:gd name="connsiteY0" fmla="*/ 0 h 1303634"/>
              <a:gd name="connsiteX1" fmla="*/ 2889955 w 5219088"/>
              <a:gd name="connsiteY1" fmla="*/ 0 h 1303634"/>
              <a:gd name="connsiteX2" fmla="*/ 5219088 w 5219088"/>
              <a:gd name="connsiteY2" fmla="*/ 1303634 h 1303634"/>
              <a:gd name="connsiteX0" fmla="*/ 0 w 5607271"/>
              <a:gd name="connsiteY0" fmla="*/ 0 h 992948"/>
              <a:gd name="connsiteX1" fmla="*/ 2889955 w 5607271"/>
              <a:gd name="connsiteY1" fmla="*/ 0 h 992948"/>
              <a:gd name="connsiteX2" fmla="*/ 5607271 w 5607271"/>
              <a:gd name="connsiteY2" fmla="*/ 992948 h 992948"/>
              <a:gd name="connsiteX0" fmla="*/ 0 w 4928196"/>
              <a:gd name="connsiteY0" fmla="*/ 0 h 381421"/>
              <a:gd name="connsiteX1" fmla="*/ 2889955 w 4928196"/>
              <a:gd name="connsiteY1" fmla="*/ 0 h 381421"/>
              <a:gd name="connsiteX2" fmla="*/ 4928196 w 4928196"/>
              <a:gd name="connsiteY2" fmla="*/ 381421 h 381421"/>
              <a:gd name="connsiteX0" fmla="*/ 0 w 4928196"/>
              <a:gd name="connsiteY0" fmla="*/ 0 h 381421"/>
              <a:gd name="connsiteX1" fmla="*/ 2889955 w 4928196"/>
              <a:gd name="connsiteY1" fmla="*/ 0 h 381421"/>
              <a:gd name="connsiteX2" fmla="*/ 4928196 w 4928196"/>
              <a:gd name="connsiteY2" fmla="*/ 381421 h 381421"/>
              <a:gd name="connsiteX0" fmla="*/ 0 w 4928196"/>
              <a:gd name="connsiteY0" fmla="*/ 0 h 381421"/>
              <a:gd name="connsiteX1" fmla="*/ 2889955 w 4928196"/>
              <a:gd name="connsiteY1" fmla="*/ 0 h 381421"/>
              <a:gd name="connsiteX2" fmla="*/ 4928196 w 4928196"/>
              <a:gd name="connsiteY2" fmla="*/ 381421 h 381421"/>
              <a:gd name="connsiteX0" fmla="*/ 0 w 4687908"/>
              <a:gd name="connsiteY0" fmla="*/ 0 h 520405"/>
              <a:gd name="connsiteX1" fmla="*/ 2889955 w 4687908"/>
              <a:gd name="connsiteY1" fmla="*/ 0 h 520405"/>
              <a:gd name="connsiteX2" fmla="*/ 4687908 w 4687908"/>
              <a:gd name="connsiteY2" fmla="*/ 520405 h 520405"/>
              <a:gd name="connsiteX0" fmla="*/ 0 w 3697810"/>
              <a:gd name="connsiteY0" fmla="*/ 841633 h 841633"/>
              <a:gd name="connsiteX1" fmla="*/ 2889955 w 3697810"/>
              <a:gd name="connsiteY1" fmla="*/ 841633 h 841633"/>
              <a:gd name="connsiteX2" fmla="*/ 3697810 w 3697810"/>
              <a:gd name="connsiteY2" fmla="*/ 0 h 84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7810" h="841633">
                <a:moveTo>
                  <a:pt x="0" y="841633"/>
                </a:moveTo>
                <a:lnTo>
                  <a:pt x="2889955" y="841633"/>
                </a:lnTo>
                <a:lnTo>
                  <a:pt x="3697810" y="0"/>
                </a:lnTo>
              </a:path>
            </a:pathLst>
          </a:custGeom>
          <a:noFill/>
          <a:ln w="28575">
            <a:solidFill>
              <a:schemeClr val="bg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3" name="Picture 2" descr="https://avatars.mds.yandex.net/get-districts/403922/2a0000016bd6dee25896aa7bbeb658a8b6aa/optim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4135853" cy="247670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moscowalk.ru/images/thumbnails/images/2016/parki/70_Years_of_Victory/70_Years_of_Victory_13-fit-900x5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490" b="7815"/>
          <a:stretch/>
        </p:blipFill>
        <p:spPr bwMode="auto">
          <a:xfrm>
            <a:off x="142844" y="3714752"/>
            <a:ext cx="4071966" cy="247670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LebedevaAA1\Desktop\Новый АГ\сквер ерастова\маф\7a78b388-ad6b-490a-a7db-bbe3d484a6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142984"/>
            <a:ext cx="3518509" cy="18573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5.photo.2gis.com/images/geo/32/4503599660658635_9ce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357694"/>
            <a:ext cx="4761849" cy="23540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643966" y="142852"/>
            <a:ext cx="303581" cy="2378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FF"/>
            </a:outerShdw>
          </a:effectLst>
          <a:extLst/>
        </p:spPr>
        <p:txBody>
          <a:bodyPr wrap="none" lIns="91410" tIns="45707" rIns="91410" bIns="45707" anchor="ctr"/>
          <a:lstStyle/>
          <a:p>
            <a:pPr algn="ctr">
              <a:defRPr/>
            </a:pP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2" name="Picture 9" descr="C:\Users\novikovao\Desktop\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9" name="Рисунок 18" descr="C:\Users\ГО\Pictures\ДГОЧСиПБ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48" y="214290"/>
            <a:ext cx="1128713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1285852" y="285728"/>
            <a:ext cx="6643734" cy="12144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Порядок работы УКП по ГО и ЧС: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571472" y="1785926"/>
            <a:ext cx="8143932" cy="4524315"/>
          </a:xfrm>
          <a:prstGeom prst="rect">
            <a:avLst/>
          </a:prstGeom>
          <a:ln>
            <a:headEnd/>
            <a:tailEnd/>
          </a:ln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УКП по ГО и ЧС организуется в соответствии с организационно-распределительными документами УКП по ГО и ЧС,  планом работы УКП по ГО и ЧС ГБУ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Жилищник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на год и перспективным планом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совершенствования  учебно-материальной базы УКП по ГО и ЧС ГБУ 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2016-2020 г.г.,  а также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путем проведения плановых бесед, лекций,  предоставления населению возможности самостоятельного изучения содержания наглядных пособий (памяток, буклетов, брошюр, пособий), материалов из подшивки журналов, просмотра фильмов и видеороликов, проведения консультаций по наиболее трудным темам или интересующим вопросам.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Распорядок работы УКП по ГОЧС регламентируется приказом директора ГБУ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Жилищник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доводится через средства массовой информации до жителей района и располагается на видном месте.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На УКП по ГО и ЧС организовано дежурство консультантов согласно графика.</a:t>
            </a:r>
          </a:p>
          <a:p>
            <a:pPr indent="447675"/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572428" cy="3643338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47675" algn="l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 мероприятиям УКП по ГО и ЧС и консультациям привлекаются: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консультанты УКП;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специалисты  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ГБУ «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прошедшие подготовку в УМЦ по ГО и ЧС Москвы и ЮЗАО;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- врач-консультант ПАСФ «СПЕЦГОРСПАС»;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- преподаватели учебного центра «Сигнал-01» и другие подготовленные лица.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Методическую помощь в организации работы УКП по ГО и ЧС  оказывают специалисты Управления ЮЗАО Департамента 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ГОЧСиПБ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и преподаватели УМЦ ГО и ЧС ЮЗАО.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357158" y="4071942"/>
            <a:ext cx="8572560" cy="203132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7675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исполнение требований «Организационно-методических указаний по подготовке населения города Москвы в области гражданской обороны, защиты от чрезвычайных ситуаций, обеспечения пожарной безопасности и безопасности людей на водных объектах на 2016-2020 годы»,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внедрении новых форм  и методов  организации обучения населения по месту жительства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УКП по ГО и ЧС в своей деятельности использует следующие формы подготовки неработающего и других категорий населения:</a:t>
            </a:r>
          </a:p>
        </p:txBody>
      </p:sp>
      <p:pic>
        <p:nvPicPr>
          <p:cNvPr id="5" name="Рисунок 4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357290" y="214290"/>
            <a:ext cx="6572296" cy="1285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indent="447675" algn="ctr">
              <a:spcBef>
                <a:spcPct val="0"/>
              </a:spcBef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Формы подготовки (обучения)  населения в области ГО и ЧС:    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 noGrp="1"/>
          </p:cNvSpPr>
          <p:nvPr>
            <p:ph idx="1"/>
          </p:nvPr>
        </p:nvSpPr>
        <p:spPr>
          <a:xfrm>
            <a:off x="357158" y="1643050"/>
            <a:ext cx="8501122" cy="4929222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kumimoji="0" lang="ru-RU" sz="16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беседы, лекции, викторины;</a:t>
            </a:r>
            <a:endParaRPr kumimoji="0" lang="ru-RU" sz="1600" b="1" i="0" u="none" strike="noStrike" kern="1200" normalizeH="0" baseline="0" noProof="0" dirty="0" smtClean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консультации по интересующим вопросам;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самостоятельное изучение пособий, памяток, листовок и буклетов;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практические занятия по ГО с населением на объектах гражданской обороны;</a:t>
            </a:r>
          </a:p>
          <a:p>
            <a:pPr mar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обучение мерам пожарной безопасности в форме противопожарного инструктажа  по месту жительства: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информирование, путем 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размещения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памяток, листовок на информационных стендах на территории и в подъездах жилых домов;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показ 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учебных кино- и видеофильмов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по тематике ГО;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развертывание передвижного УКП по ГО и ЧС, на показных занятиях по ГО для населения на объектах гражданской обороны;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выездные занятия с посетителя территориального центра социального обеспечения района </a:t>
            </a:r>
            <a:r>
              <a:rPr lang="ru-RU" sz="16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(ТЦСО);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выездные занятия и открытые уроки с учащимися ГБОУ района;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информирование населения по вопросам ГО и ЧС, через официальные интернет-сайты и социальные сети;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показ видеороликов МЧС РФ в местах скопления людей (рестораны, кафе, бары);</a:t>
            </a:r>
          </a:p>
          <a:p>
            <a:pPr marL="0" lvl="0" indent="0">
              <a:spcBef>
                <a:spcPct val="0"/>
              </a:spcBef>
              <a:buFontTx/>
              <a:buChar char="-"/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практические занятия по правилам оказания первой помощи пострадавшим. </a:t>
            </a:r>
            <a:endParaRPr kumimoji="0" lang="ru-RU" sz="16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372344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беседы, лекции, викторины: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2" descr="C:\Users\ГО\Pictures\2018-11\IMG-20181113-WA000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2080" y="2000240"/>
            <a:ext cx="4213720" cy="3571900"/>
          </a:xfrm>
          <a:prstGeom prst="rect">
            <a:avLst/>
          </a:prstGeom>
          <a:noFill/>
        </p:spPr>
      </p:pic>
      <p:pic>
        <p:nvPicPr>
          <p:cNvPr id="6" name="Picture 2" descr="C:\Users\ГО\Pictures\2019-03\IMG_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000240"/>
            <a:ext cx="4213720" cy="3571900"/>
          </a:xfrm>
          <a:prstGeom prst="rect">
            <a:avLst/>
          </a:prstGeom>
          <a:noFill/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ГО\Pictures\IMG-20190828-WA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3714776" cy="4998062"/>
          </a:xfrm>
          <a:prstGeom prst="rect">
            <a:avLst/>
          </a:prstGeom>
          <a:noFill/>
        </p:spPr>
      </p:pic>
      <p:pic>
        <p:nvPicPr>
          <p:cNvPr id="131074" name="Picture 2" descr="C:\Users\ГО\Desktop\УКП по ГОЧС района Чер\Инструктаж по ПТМ\20190325_1527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88707" y="2169220"/>
            <a:ext cx="4981427" cy="3643338"/>
          </a:xfrm>
          <a:prstGeom prst="rect">
            <a:avLst/>
          </a:prstGeom>
          <a:noFill/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2019-03\IMG_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643050"/>
            <a:ext cx="650085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ГО\Desktop\УКП по ГОЧС района Чер\Фотоматериал за 2017 г\Фотоматериал 2018 г для УКП ГОЧС\Фото\2017-10-02 13-05-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80" y="2435080"/>
            <a:ext cx="4988236" cy="3143272"/>
          </a:xfrm>
          <a:prstGeom prst="rect">
            <a:avLst/>
          </a:prstGeom>
          <a:noFill/>
        </p:spPr>
      </p:pic>
      <p:pic>
        <p:nvPicPr>
          <p:cNvPr id="138242" name="Picture 2" descr="C:\Users\ГО\Desktop\УКП по ГОЧС района Чер\Фотоматериал за 2017 г\Фотоматериал 2018 г для УКП ГОЧС\2018-07-02 13-11-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3774" y="2525590"/>
            <a:ext cx="5000660" cy="2949827"/>
          </a:xfrm>
          <a:prstGeom prst="rect">
            <a:avLst/>
          </a:prstGeom>
          <a:noFill/>
        </p:spPr>
      </p:pic>
      <p:pic>
        <p:nvPicPr>
          <p:cNvPr id="7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5" descr="Фо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26"/>
            <a:ext cx="9109075" cy="69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357422" y="4214818"/>
            <a:ext cx="468153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+mn-cs"/>
              </a:rPr>
              <a:t>Интеллектуальная викторина на знание порядка действий при возникновении чрезвычайных  ситуаций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0066"/>
              </a:solidFill>
              <a:latin typeface="+mj-lt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572296" cy="7143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викторины: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консультации по интересующим вопросам: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3" descr="C:\Users\ГО\Pictures\2018-10\IMG-20181017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892" y="1928802"/>
            <a:ext cx="4499818" cy="3500462"/>
          </a:xfrm>
          <a:prstGeom prst="rect">
            <a:avLst/>
          </a:prstGeom>
          <a:noFill/>
        </p:spPr>
      </p:pic>
      <p:pic>
        <p:nvPicPr>
          <p:cNvPr id="7" name="Picture 2" descr="C:\Users\ГО\Pictures\2018-10\IMG-20181017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251731"/>
            <a:ext cx="4378112" cy="3463286"/>
          </a:xfrm>
          <a:prstGeom prst="rect">
            <a:avLst/>
          </a:prstGeom>
          <a:noFill/>
        </p:spPr>
      </p:pic>
      <p:pic>
        <p:nvPicPr>
          <p:cNvPr id="14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ГО\Pictures\2018-10\IMG-20181017-WA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5329247" cy="3391540"/>
          </a:xfrm>
          <a:prstGeom prst="rect">
            <a:avLst/>
          </a:prstGeom>
          <a:noFill/>
        </p:spPr>
      </p:pic>
      <p:pic>
        <p:nvPicPr>
          <p:cNvPr id="6" name="Picture 3" descr="C:\Users\ГО\Pictures\2018-10\IMG-20181017-WA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14619"/>
            <a:ext cx="4684008" cy="3168483"/>
          </a:xfrm>
          <a:prstGeom prst="rect">
            <a:avLst/>
          </a:prstGeom>
          <a:noFill/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857620" y="1857364"/>
            <a:ext cx="3286148" cy="30003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2">
                <a:lumMod val="1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29 630</a:t>
            </a:r>
          </a:p>
          <a:p>
            <a:pPr algn="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человек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Хорда 6"/>
          <p:cNvSpPr/>
          <p:nvPr/>
        </p:nvSpPr>
        <p:spPr>
          <a:xfrm>
            <a:off x="3857620" y="1857364"/>
            <a:ext cx="3071834" cy="3000396"/>
          </a:xfrm>
          <a:prstGeom prst="chord">
            <a:avLst>
              <a:gd name="adj1" fmla="val 3239013"/>
              <a:gd name="adj2" fmla="val 1620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64 087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Хорда 7"/>
          <p:cNvSpPr/>
          <p:nvPr/>
        </p:nvSpPr>
        <p:spPr>
          <a:xfrm rot="168907">
            <a:off x="4607745" y="1892653"/>
            <a:ext cx="1473695" cy="1491825"/>
          </a:xfrm>
          <a:prstGeom prst="chord">
            <a:avLst>
              <a:gd name="adj1" fmla="val 2934423"/>
              <a:gd name="adj2" fmla="val 16200000"/>
            </a:avLst>
          </a:prstGeom>
          <a:solidFill>
            <a:srgbClr val="FFFF00"/>
          </a:solidFill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15 830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5572140"/>
            <a:ext cx="571500" cy="214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5286388"/>
            <a:ext cx="571500" cy="2143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5000636"/>
            <a:ext cx="571500" cy="214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6572296" cy="16430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47675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Численность населения района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Черёмушки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все население – 109 547 человек, в том числе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7290" y="4929198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моложе трудоспособного (0-15) – 15 830 человек;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5214950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трудоспособного  (мужчины -16-59, женщины – 16-54) -  64 087 человек;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5500702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старше трудоспособного (мужчины – 60 и старше, женщины – 55 и старше)   - 29 630 человек. </a:t>
            </a:r>
          </a:p>
          <a:p>
            <a:pPr algn="ctr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плотность населения – 13,5 тыс. человек на кв. км.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785" y="1708992"/>
            <a:ext cx="3140083" cy="300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1357290" y="1285860"/>
            <a:ext cx="6786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постоянно зарегистрированных – 81 000 человек.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4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142852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" name="Рисунок 16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42853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- консультации по интересующим вопросам: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4210" name="Picture 2" descr="C:\Users\ГО\Pictures\2018-10\IMG_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-118" b="17164"/>
          <a:stretch>
            <a:fillRect/>
          </a:stretch>
        </p:blipFill>
        <p:spPr bwMode="auto">
          <a:xfrm>
            <a:off x="260611" y="2214554"/>
            <a:ext cx="4815565" cy="3286148"/>
          </a:xfrm>
          <a:prstGeom prst="rect">
            <a:avLst/>
          </a:prstGeom>
          <a:noFill/>
        </p:spPr>
      </p:pic>
      <p:pic>
        <p:nvPicPr>
          <p:cNvPr id="92162" name="Picture 2" descr="C:\Users\ГО\Pictures\2018-10\IMG_0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-708" b="17164"/>
          <a:stretch>
            <a:fillRect/>
          </a:stretch>
        </p:blipFill>
        <p:spPr bwMode="auto">
          <a:xfrm>
            <a:off x="4214810" y="1857364"/>
            <a:ext cx="4732198" cy="3214710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ГО\Pictures\2015-10\IMG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3420" b="14806"/>
          <a:stretch>
            <a:fillRect/>
          </a:stretch>
        </p:blipFill>
        <p:spPr bwMode="auto">
          <a:xfrm>
            <a:off x="1071538" y="571480"/>
            <a:ext cx="3686172" cy="2438706"/>
          </a:xfrm>
          <a:prstGeom prst="rect">
            <a:avLst/>
          </a:prstGeom>
          <a:noFill/>
        </p:spPr>
      </p:pic>
      <p:pic>
        <p:nvPicPr>
          <p:cNvPr id="9" name="Picture 3" descr="C:\Users\ГО\Pictures\2018-10\IMG_0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-708" b="14806"/>
          <a:stretch>
            <a:fillRect/>
          </a:stretch>
        </p:blipFill>
        <p:spPr bwMode="auto">
          <a:xfrm>
            <a:off x="3357554" y="3571876"/>
            <a:ext cx="4954222" cy="3143272"/>
          </a:xfrm>
          <a:prstGeom prst="rect">
            <a:avLst/>
          </a:prstGeom>
          <a:noFill/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Desktop\История УКП 2010-2013 гг\УКП Черемушки-13\ч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14356"/>
            <a:ext cx="398110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AppData\Local\Microsoft\Windows\INetCache\Content.Word\20191009_1108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1287" y="3398816"/>
            <a:ext cx="386872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ГО\Pictures\IMG-20190916-WA00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928802"/>
            <a:ext cx="4210080" cy="3419872"/>
          </a:xfrm>
          <a:prstGeom prst="rect">
            <a:avLst/>
          </a:prstGeom>
          <a:noFill/>
        </p:spPr>
      </p:pic>
      <p:pic>
        <p:nvPicPr>
          <p:cNvPr id="9" name="Picture 3" descr="C:\Users\ГО\Desktop\УКП по ГОЧС района Чер\Фотоматериал за 2017 г\Фотоматериал 2018 г для УКП ГОЧС\20161005_1359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85992"/>
            <a:ext cx="4500594" cy="3600475"/>
          </a:xfrm>
          <a:prstGeom prst="rect">
            <a:avLst/>
          </a:prstGeom>
          <a:noFill/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572296" cy="10001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самостоятельное изучение пособий, памяток, листовок и буклетов: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3" name="Picture 3" descr="C:\Users\ГО\Pictures\2015-10\IMG_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1788" b="16276"/>
          <a:stretch>
            <a:fillRect/>
          </a:stretch>
        </p:blipFill>
        <p:spPr bwMode="auto">
          <a:xfrm>
            <a:off x="4357687" y="1857364"/>
            <a:ext cx="4214842" cy="3222512"/>
          </a:xfrm>
          <a:prstGeom prst="rect">
            <a:avLst/>
          </a:prstGeom>
          <a:noFill/>
        </p:spPr>
      </p:pic>
      <p:pic>
        <p:nvPicPr>
          <p:cNvPr id="7" name="Picture 2" descr="C:\Users\ГО\Desktop\УКП по ГОЧС района Чер\Фотоматериал за 2017 г\Фотоматериал 2018 г для УКП ГОЧС\2017-12-19 15-52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421" y="2453560"/>
            <a:ext cx="4505505" cy="3286148"/>
          </a:xfrm>
          <a:prstGeom prst="rect">
            <a:avLst/>
          </a:prstGeom>
          <a:noFill/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ГО\Pictures\2016-03\IMG_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3420" b="14806"/>
          <a:stretch>
            <a:fillRect/>
          </a:stretch>
        </p:blipFill>
        <p:spPr bwMode="auto">
          <a:xfrm>
            <a:off x="275782" y="2000240"/>
            <a:ext cx="4081904" cy="34290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3" descr="C:\Users\ГО\Pictures\2016-03\IMG_0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061" b="14806"/>
          <a:stretch>
            <a:fillRect/>
          </a:stretch>
        </p:blipFill>
        <p:spPr bwMode="auto">
          <a:xfrm>
            <a:off x="4643438" y="2000240"/>
            <a:ext cx="4214842" cy="34663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87" b="15160"/>
          <a:stretch>
            <a:fillRect/>
          </a:stretch>
        </p:blipFill>
        <p:spPr bwMode="auto">
          <a:xfrm>
            <a:off x="1571604" y="2643182"/>
            <a:ext cx="5946267" cy="382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214290"/>
            <a:ext cx="6500858" cy="21431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447675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Каждый посетивший УКП по ГО и ЧС  получает памятку или листовку, а также конкретную исчерпывающую  информацию о возможных ЧС в районе его проживания, местах укрытия и маршрутах следования к ним, об адресах пунктов временного размещения (ПВР), пунктов выдачи воды, пунктов выдачи СИЗ.   Ведется журнал учета посетителей УКП по ГО и ЧС.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7" descr="C:\Users\F8F3~1\AppData\Local\Temp\image-35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2000240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4146" name="Picture 2" descr="C:\Users\ГО\Desktop\Пункт выдачи воды\Фото 06-10-2017_ ПВВ и ЗПВ\IMG_0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040" b="15385"/>
          <a:stretch>
            <a:fillRect/>
          </a:stretch>
        </p:blipFill>
        <p:spPr bwMode="auto">
          <a:xfrm>
            <a:off x="4302484" y="2928934"/>
            <a:ext cx="4555797" cy="328614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142852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728" y="1142984"/>
            <a:ext cx="7429552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жители района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 октября 2019 года в 11.00 по адресу: ул. Херсонская,       д. 41А строение 5 (рядом с д. № 33, ул. Херсонская) состоится  практическое  занятие по гражданской обороне на тему: «Обеспечение населения питьевой водой в случае возникновения чрезвычайной ситуации».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 Вас принять участие в мероприятии по гражданской обороне.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500858" cy="8572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в ходе практических занятий по гражданской обороне с населением на элементах гражданской обороны: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Рисунок 7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ГО\Pictures\2018-10\IMG-20181003-WA0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2176858"/>
            <a:ext cx="4500594" cy="324683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9986" name="Picture 2" descr="C:\Users\ГО\Pictures\2018-10\IMG-20181003-WA0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143504" y="1928802"/>
            <a:ext cx="3551650" cy="459265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57290" y="214290"/>
            <a:ext cx="6572296" cy="20928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жители района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октября 2018 года в 10.00 по адресу: ул. Херсонская,       д. 41А строение 5  состоится  практическое  занятие по гражданской обороне на тему: «Развертывание поста РХН. Ведение радиационной и химической разведки».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 Вас принять участие в мероприятии по гражданской обороне.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00108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786190"/>
            <a:ext cx="1857387" cy="282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ГО\Pictures\2018-10\IMG-20181003-WA0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2"/>
            <a:ext cx="4181476" cy="357086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3" descr="C:\Users\ГО\Pictures\2018-10\IMG-20181003-WA0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7" y="2267930"/>
            <a:ext cx="4203837" cy="35899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57290" y="214290"/>
            <a:ext cx="6572296" cy="21431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жители района 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октября 2018 года в 10.00 по адресу: ул. Херсонская,       д. 41А строение 5  состоится  практическое  занятие по гражданской обороне на тему: «Развертывание  аварийно-технической группы. Устранение аварии в жилом доме.».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 Вас принять участие в мероприятии по гражданской обороне.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357290" y="214290"/>
            <a:ext cx="6572296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55231" marR="0" lvl="0" indent="0" algn="ctr" defTabSz="12760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ГБУ «</a:t>
            </a:r>
            <a:r>
              <a:rPr kumimoji="0" lang="ru-RU" sz="2400" b="1" i="0" u="none" strike="noStrike" kern="1200" normalizeH="0" baseline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Жилищник</a:t>
            </a: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района </a:t>
            </a:r>
            <a:r>
              <a:rPr kumimoji="0" lang="ru-RU" sz="2400" b="1" i="0" u="none" strike="noStrike" kern="1200" normalizeH="0" baseline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Черемушки</a:t>
            </a: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255231" marR="0" lvl="0" indent="0" algn="ctr" defTabSz="12760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714488"/>
            <a:ext cx="8803576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500174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Содержимое 5"/>
          <p:cNvSpPr>
            <a:spLocks noGrp="1"/>
          </p:cNvSpPr>
          <p:nvPr>
            <p:ph sz="half" idx="1"/>
          </p:nvPr>
        </p:nvSpPr>
        <p:spPr>
          <a:xfrm>
            <a:off x="6215042" y="3929066"/>
            <a:ext cx="2928958" cy="714380"/>
          </a:xfrm>
          <a:solidFill>
            <a:schemeClr val="tx1"/>
          </a:solidFill>
          <a:ln>
            <a:noFill/>
          </a:ln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ГБУ «</a:t>
            </a:r>
            <a:r>
              <a:rPr lang="ru-RU" sz="1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З.О. </a:t>
            </a:r>
            <a:r>
              <a:rPr lang="ru-RU" sz="1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Досаева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одержимое 5"/>
          <p:cNvSpPr>
            <a:spLocks noGrp="1"/>
          </p:cNvSpPr>
          <p:nvPr>
            <p:ph sz="half" idx="2"/>
          </p:nvPr>
        </p:nvSpPr>
        <p:spPr>
          <a:xfrm>
            <a:off x="142844" y="3571876"/>
            <a:ext cx="2928958" cy="71438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Новочеремушкинская, д.61А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ГО\Desktop\ПВ СИЗ\Фото ПВ СИЗ\IMG_37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1857364"/>
            <a:ext cx="3394472" cy="452596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5171" name="Picture 3" descr="C:\Users\ГО\Desktop\ПВ СИЗ\Фото ПВ СИЗ\IMG_3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857364"/>
            <a:ext cx="3394472" cy="45259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57290" y="214289"/>
            <a:ext cx="6572296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жители района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Черемушки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октября 2017 года в 11.00 по адресу: ул. Херсонская,       д. 41А строение 5  состоится  практическое  занятие по гражданской обороне на тему: «Развертывание пункта выдачи СИЗ населению».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 Вас принять участие в мероприятии по гражданской обороне.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ГО\Desktop\ПВ СИЗ\Фото ПВ СИЗ\IMG_37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79264" y="1646238"/>
            <a:ext cx="3394472" cy="452596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6195" name="Picture 3" descr="C:\Users\ГО\Desktop\ПВ СИЗ\Фото ПВ СИЗ\IMG_37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70264" y="1646238"/>
            <a:ext cx="3394472" cy="45259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Картинки по запросу противога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42852"/>
            <a:ext cx="20066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ГО\Desktop\НФГО\2019 Соревнование НФГО -звено связи\IMG-20190424-WA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4038600" cy="30289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7219" name="Picture 3" descr="C:\Users\ГО\Desktop\НФГО\2019 Соревнование НФГО -звено связи\IMG-20190424-WA0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70264" y="1646238"/>
            <a:ext cx="3394472" cy="452596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ГО\Pictures\2019-08\IMG-20190814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9331" name="Picture 3" descr="C:\Users\ГО\Pictures\2019-08\IMG-20190814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41a2177378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357298"/>
            <a:ext cx="1571635" cy="176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00000003192-1.jpg"/>
          <p:cNvPicPr>
            <a:picLocks noChangeAspect="1"/>
          </p:cNvPicPr>
          <p:nvPr/>
        </p:nvPicPr>
        <p:blipFill>
          <a:blip r:embed="rId5"/>
          <a:srcRect t="22481" b="24806"/>
          <a:stretch>
            <a:fillRect/>
          </a:stretch>
        </p:blipFill>
        <p:spPr bwMode="auto">
          <a:xfrm>
            <a:off x="3000364" y="5214950"/>
            <a:ext cx="3109911" cy="142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285728"/>
            <a:ext cx="600079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обучение  граждан мерам пожарной безопасности в форме противопожарного инструктажа  по месту жительства, совместно с работниками ГБУ «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информирование, путем размещения памяток, листовок на информационных стендах на территории и в подъездах жилых домов: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38242" name="Picture 2" descr="C:\Users\ГО\Desktop\20160728_102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4476144" cy="292736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8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583107" y="2459835"/>
            <a:ext cx="4559337" cy="341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00100" y="5143512"/>
            <a:ext cx="3857652" cy="1214446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Растиражировано и распространено памяток по ГОЧС  и ПБ  - 16 000 экземпляров.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393541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9267" name="Picture 3" descr="C:\Users\ГО\Desktop\УКП по ГОЧС района Чер\Фото распр. инфор населению\IMG-20181202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71612"/>
            <a:ext cx="3500462" cy="464347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C:\Users\ГО\Pictures\2018-12\IMG_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274267" y="2488789"/>
            <a:ext cx="4682353" cy="35623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3" descr="C:\Users\ГО\Desktop\УКП по ГОЧС района Чер\Информация на стендах района\20160728_1021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877" r="6950"/>
          <a:stretch>
            <a:fillRect/>
          </a:stretch>
        </p:blipFill>
        <p:spPr bwMode="auto">
          <a:xfrm>
            <a:off x="3500430" y="1571612"/>
            <a:ext cx="5357850" cy="40719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472386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показ учебных кино- и видеофильмов по тематике ГО и ЧС: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ГО\Desktop\УКП по ГОЧС района Чер\Выездные занятия в школах, ЦСО\2.11.2018 в 7 кл. Школы № 1948\IMG-20181102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00166" y="1643050"/>
            <a:ext cx="7089274" cy="452596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643734" cy="1143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выездные занятия с посетителя территориального центра социального обеспечения района 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(ТЦСО):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00354" name="Picture 2" descr="C:\Users\ГО\Pictures\2018-12\IMG_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566866" cy="35202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8721" name="Picture 1" descr="C:\Users\ГО\Desktop\УКП по ГОЧС района Чер\Выездные занятия в школах, ЦСО\ЦС0 5.12.2018\IMG_0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2143116"/>
            <a:ext cx="4307841" cy="342902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1357290" y="274638"/>
            <a:ext cx="6572296" cy="1154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55231" marR="0" lvl="0" indent="0" algn="ctr" defTabSz="12760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УКП по ГО и ЧС </a:t>
            </a:r>
            <a:b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ГБУ «</a:t>
            </a:r>
            <a:r>
              <a:rPr kumimoji="0" lang="ru-RU" sz="2400" b="1" i="0" u="none" strike="noStrike" kern="1200" normalizeH="0" baseline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Жилищник</a:t>
            </a:r>
            <a:r>
              <a:rPr kumimoji="0" lang="ru-RU" sz="2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района </a:t>
            </a:r>
            <a:r>
              <a:rPr kumimoji="0" lang="ru-RU" sz="2400" b="1" i="0" u="none" strike="noStrike" kern="1200" normalizeH="0" baseline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Черемушки</a:t>
            </a:r>
            <a:r>
              <a:rPr kumimoji="0" lang="ru-RU" sz="28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28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714908" cy="403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 descr="C:\Users\ГО\Pictures\2018-10\IMG-20181003-WA006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2143116"/>
            <a:ext cx="228601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Содержимое 4" descr="P1010041"/>
          <p:cNvPicPr>
            <a:picLocks/>
          </p:cNvPicPr>
          <p:nvPr/>
        </p:nvPicPr>
        <p:blipFill>
          <a:blip r:embed="rId5" cstate="print"/>
          <a:srcRect r="-826" b="14584"/>
          <a:stretch>
            <a:fillRect/>
          </a:stretch>
        </p:blipFill>
        <p:spPr bwMode="auto">
          <a:xfrm>
            <a:off x="2857488" y="142873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Содержимое 5"/>
          <p:cNvSpPr txBox="1">
            <a:spLocks/>
          </p:cNvSpPr>
          <p:nvPr/>
        </p:nvSpPr>
        <p:spPr>
          <a:xfrm>
            <a:off x="6215074" y="5572140"/>
            <a:ext cx="2643206" cy="10001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92100" marR="0" lvl="0" indent="-2921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Начальник УКП по ГО и ЧС</a:t>
            </a:r>
          </a:p>
          <a:p>
            <a:pPr marL="292100" marR="0" lvl="0" indent="-2921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ГБУ «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Жилищник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района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Черемушки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 </a:t>
            </a:r>
          </a:p>
          <a:p>
            <a:pPr marL="292100" marR="0" lvl="0" indent="-2921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А.А.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Селявкин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ГО\Pictures\2018-12\IMG_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8802"/>
            <a:ext cx="4038600" cy="3448854"/>
          </a:xfrm>
          <a:prstGeom prst="rect">
            <a:avLst/>
          </a:prstGeom>
          <a:noFill/>
        </p:spPr>
      </p:pic>
      <p:pic>
        <p:nvPicPr>
          <p:cNvPr id="95234" name="Picture 2" descr="C:\Users\ГО\Pictures\2018-12\IMG_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038600" cy="3448854"/>
          </a:xfrm>
          <a:prstGeom prst="rect">
            <a:avLst/>
          </a:prstGeom>
          <a:noFill/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ГО\Pictures\2016-09\IMG_0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-118" b="15726"/>
          <a:stretch>
            <a:fillRect/>
          </a:stretch>
        </p:blipFill>
        <p:spPr bwMode="auto">
          <a:xfrm>
            <a:off x="457200" y="1901286"/>
            <a:ext cx="4614866" cy="33851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6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500306"/>
            <a:ext cx="41197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ГО\Desktop\УКП по ГОЧС района Чер\Фотоматериал УКП\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994669"/>
            <a:ext cx="4572032" cy="3429025"/>
          </a:xfrm>
          <a:prstGeom prst="rect">
            <a:avLst/>
          </a:prstGeom>
          <a:noFill/>
        </p:spPr>
      </p:pic>
      <p:pic>
        <p:nvPicPr>
          <p:cNvPr id="6" name="Picture 2" descr="C:\Users\ГО\Desktop\УКП по ГОЧС района Чер\Фотоматериал УКП\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2643182"/>
            <a:ext cx="4217508" cy="3163131"/>
          </a:xfrm>
          <a:prstGeom prst="rect">
            <a:avLst/>
          </a:prstGeom>
          <a:noFill/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C:\Users\ГО\Desktop\УКП по ГОЧС района Чер\Фотоматериал за 2017 г\Фотоматериал 2018 г для УКП ГОЧС\Фото\2017-09-18 12-11-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7" y="1817238"/>
            <a:ext cx="4824409" cy="3326274"/>
          </a:xfrm>
          <a:prstGeom prst="rect">
            <a:avLst/>
          </a:prstGeom>
          <a:noFill/>
        </p:spPr>
      </p:pic>
      <p:pic>
        <p:nvPicPr>
          <p:cNvPr id="163843" name="Picture 3" descr="C:\Users\ГО\Desktop\УКП по ГОЧС района Чер\Фотоматериал за 2017 г\Фотоматериал 2018 г для УКП ГОЧС\Фото\2017-09-18 12-11-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897" y="3236050"/>
            <a:ext cx="4424383" cy="3050470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1108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-участие на занятии  по основам безопасности с учащимися школ района 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4211" name="Picture 3" descr="C:\Users\ГО\Pictures\2018-12\IMG-20181219-WA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57818" y="1714488"/>
            <a:ext cx="3394472" cy="4525962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2018-12\IMG-20181219-WA001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50673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О\Desktop\ФОТО\1 марта ГО - фото\den-go-kartinki-156675-300x16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5072074"/>
            <a:ext cx="2857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C:\Users\ГО\Pictures\2018-12\IMG-20181219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071678"/>
            <a:ext cx="4038600" cy="3171826"/>
          </a:xfrm>
          <a:prstGeom prst="rect">
            <a:avLst/>
          </a:prstGeom>
          <a:noFill/>
        </p:spPr>
      </p:pic>
      <p:pic>
        <p:nvPicPr>
          <p:cNvPr id="7" name="Picture 2" descr="C:\Users\ГО\Pictures\2018-12\IMG-20181219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71678"/>
            <a:ext cx="4038600" cy="3171826"/>
          </a:xfrm>
          <a:prstGeom prst="rect">
            <a:avLst/>
          </a:prstGeom>
          <a:noFill/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Desktop\ФОТО\1 марта ГО - фото\den-go-kartinki-156675-300x163.jpg"/>
          <p:cNvPicPr/>
          <p:nvPr/>
        </p:nvPicPr>
        <p:blipFill>
          <a:blip r:embed="rId5"/>
          <a:srcRect r="-2501" b="3374"/>
          <a:stretch>
            <a:fillRect/>
          </a:stretch>
        </p:blipFill>
        <p:spPr bwMode="auto">
          <a:xfrm>
            <a:off x="3286116" y="5072074"/>
            <a:ext cx="292895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ГО\Pictures\2018-11\IMG-20181109-WA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79264" y="1646238"/>
            <a:ext cx="3394472" cy="4525962"/>
          </a:xfrm>
          <a:prstGeom prst="rect">
            <a:avLst/>
          </a:prstGeom>
          <a:noFill/>
        </p:spPr>
      </p:pic>
      <p:pic>
        <p:nvPicPr>
          <p:cNvPr id="96259" name="Picture 3" descr="C:\Users\ГО\Pictures\2018-11\IMG-20181109-WA0005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70264" y="1646238"/>
            <a:ext cx="3394472" cy="4525962"/>
          </a:xfrm>
          <a:prstGeom prst="rect">
            <a:avLst/>
          </a:prstGeom>
          <a:noFill/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Desktop\ФОТО\1 марта ГО - фото\den-go-kartinki-156679-282x300.jpg"/>
          <p:cNvPicPr/>
          <p:nvPr/>
        </p:nvPicPr>
        <p:blipFill>
          <a:blip r:embed="rId5"/>
          <a:srcRect b="5405"/>
          <a:stretch>
            <a:fillRect/>
          </a:stretch>
        </p:blipFill>
        <p:spPr bwMode="auto">
          <a:xfrm>
            <a:off x="3214678" y="3929066"/>
            <a:ext cx="25431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ГО\Pictures\2018-11\IMG-20181102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00034" y="1643050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C:\Users\ГО\Pictures\2018-11\IMG-20181102-WA0012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14876" y="1643050"/>
            <a:ext cx="4038600" cy="3028950"/>
          </a:xfrm>
          <a:prstGeom prst="rect">
            <a:avLst/>
          </a:prstGeom>
          <a:noFill/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Desktop\ФОТО\1 марта ГО - фото\9.jpg"/>
          <p:cNvPicPr/>
          <p:nvPr/>
        </p:nvPicPr>
        <p:blipFill>
          <a:blip r:embed="rId5"/>
          <a:srcRect b="7499"/>
          <a:stretch>
            <a:fillRect/>
          </a:stretch>
        </p:blipFill>
        <p:spPr bwMode="auto">
          <a:xfrm>
            <a:off x="3286116" y="3714752"/>
            <a:ext cx="27241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ГО\Pictures\2018-11\IMG-20181102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1714488"/>
            <a:ext cx="4038600" cy="3028950"/>
          </a:xfrm>
          <a:prstGeom prst="rect">
            <a:avLst/>
          </a:prstGeom>
          <a:noFill/>
        </p:spPr>
      </p:pic>
      <p:pic>
        <p:nvPicPr>
          <p:cNvPr id="98308" name="Picture 4" descr="C:\Users\ГО\Pictures\2018-11\IMG-20181102-WA0004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3438" y="1714488"/>
            <a:ext cx="4038600" cy="3028950"/>
          </a:xfrm>
          <a:prstGeom prst="rect">
            <a:avLst/>
          </a:prstGeom>
          <a:noFill/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Desktop\ФОТО\1 марта ГО - фото\den-go-kartinki-156691-300x219.jpg"/>
          <p:cNvPicPr/>
          <p:nvPr/>
        </p:nvPicPr>
        <p:blipFill>
          <a:blip r:embed="rId5"/>
          <a:srcRect b="4109"/>
          <a:stretch>
            <a:fillRect/>
          </a:stretch>
        </p:blipFill>
        <p:spPr bwMode="auto">
          <a:xfrm>
            <a:off x="3071802" y="4500570"/>
            <a:ext cx="28575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6500858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 учащиеся школы  района </a:t>
            </a:r>
            <a:r>
              <a:rPr lang="ru-RU" sz="16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изучают учебно-материальную базу УКП по ГО и ЧС: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C:\Users\ГО\Pictures\2018-11\IMG-20181113-WA0012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</p:spPr>
      </p:pic>
      <p:pic>
        <p:nvPicPr>
          <p:cNvPr id="99331" name="Picture 3" descr="C:\Users\ГО\Pictures\2018-11\IMG-20181113-WA0002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О\Pictures\IMG_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22098" y="1250142"/>
            <a:ext cx="442915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ГО\Pictures\IMG_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71736" y="1357298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ГО\Pictures\IMG_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642975" y="2285994"/>
            <a:ext cx="521497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Pictures\IMG_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000504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214290"/>
            <a:ext cx="6429420" cy="785818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 fontScale="70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indent="88900" algn="ctr" defTabSz="1276003">
              <a:spcBef>
                <a:spcPct val="0"/>
              </a:spcBef>
              <a:defRPr/>
            </a:pPr>
            <a:r>
              <a:rPr kumimoji="0" lang="ru-RU" sz="28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Распорядительные документы 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создании </a:t>
            </a:r>
            <a:r>
              <a:rPr kumimoji="0" lang="ru-RU" sz="28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УКП по ГО и ЧС и приеме-передаче материальных ценностей</a:t>
            </a:r>
            <a:endParaRPr kumimoji="0" lang="ru-RU" sz="28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43372" y="4000504"/>
            <a:ext cx="3143272" cy="500066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 fontScale="5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55231" marR="0" lvl="0" indent="0" algn="ctr" defTabSz="12760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Накладная на имущество для УКП по ГО и ЧС</a:t>
            </a:r>
            <a:endParaRPr kumimoji="0" lang="ru-RU" sz="2800" b="1" i="0" u="none" strike="noStrike" kern="1200" normalizeH="0" baseline="0" noProof="0" dirty="0">
              <a:ln w="50800"/>
              <a:solidFill>
                <a:schemeClr val="bg1">
                  <a:shade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20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ГО\Pictures\2018-11\IMG-20181113-WA0006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71678"/>
            <a:ext cx="4038600" cy="3305978"/>
          </a:xfrm>
          <a:prstGeom prst="rect">
            <a:avLst/>
          </a:prstGeom>
          <a:noFill/>
        </p:spPr>
      </p:pic>
      <p:pic>
        <p:nvPicPr>
          <p:cNvPr id="100355" name="Picture 3" descr="C:\Users\ГО\Pictures\2018-11\IMG-20181113-WA0004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71678"/>
            <a:ext cx="4038600" cy="3305978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3" y="1571612"/>
            <a:ext cx="439758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 descr="C:\Users\ГО\Pictures\2018-11\IMG-20181113-WA0003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4000528" cy="3705237"/>
          </a:xfrm>
          <a:prstGeom prst="rect">
            <a:avLst/>
          </a:prstGeom>
          <a:noFill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00924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 видеороликов МЧС РФ в местах скопления людей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(рестораны, кафе, бары):</a:t>
            </a: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9" name="Picture 3" descr="C:\Users\ГО\Pictures\2018-10\IMG_0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6498" name="Picture 2" descr="C:\Users\ГО\Pictures\2018-10\IMG_0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ГО\Pictures\2018-10\IMG_0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7524" name="Picture 4" descr="C:\Users\ГО\Pictures\2018-10\IMG_0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4135" y="1857364"/>
            <a:ext cx="4692665" cy="35194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ГО\Pictures\2018-10\IMG_0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8547" name="Picture 3" descr="C:\Users\ГО\Pictures\2018-10\IMG_0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ГО\Pictures\2018-10\IMG_0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9571" name="Picture 3" descr="C:\Users\ГО\Pictures\2018-10\IMG_0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ГО\Pictures\2018-10\IMG_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94744"/>
            <a:ext cx="4038600" cy="302895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10595" name="Picture 3" descr="C:\Users\ГО\Pictures\2018-10\IMG_00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94744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6572296" cy="9286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р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азвертывание передвижного УКП по ГО и ЧС на практических  занятий для населения по гражданской обороне: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2" descr="C:\Users\ГО\Pictures\2018-11\IMG-20181112-WA0000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4000528" cy="487411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bliqueBottom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О\Desktop\IMG_1017-11-10-19-11-1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571612"/>
            <a:ext cx="350046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AppData\Local\Microsoft\Windows\INetCache\Content.Word\20191011_1059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6911" y="2299577"/>
            <a:ext cx="5154607" cy="341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Рисунок 9" descr="C:\Users\ГО\Desktop\20191011_1058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5751" y="2393148"/>
            <a:ext cx="5072098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" name="Рисунок 11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О\Desktop\IMG_1021-11-10-19-11-19.JPG"/>
          <p:cNvPicPr/>
          <p:nvPr/>
        </p:nvPicPr>
        <p:blipFill>
          <a:blip r:embed="rId4"/>
          <a:srcRect r="16667"/>
          <a:stretch>
            <a:fillRect/>
          </a:stretch>
        </p:blipFill>
        <p:spPr bwMode="auto">
          <a:xfrm>
            <a:off x="4857752" y="1643050"/>
            <a:ext cx="3500462" cy="492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C:\Users\ГО\Desktop\IMG_1012-11-10-19-11-19.JPG"/>
          <p:cNvPicPr/>
          <p:nvPr/>
        </p:nvPicPr>
        <p:blipFill>
          <a:blip r:embed="rId5"/>
          <a:srcRect r="3123" b="9201"/>
          <a:stretch>
            <a:fillRect/>
          </a:stretch>
        </p:blipFill>
        <p:spPr bwMode="auto">
          <a:xfrm>
            <a:off x="428596" y="1643050"/>
            <a:ext cx="4214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1285852" y="214290"/>
            <a:ext cx="6643734" cy="15001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УКП  по ГО и ЧС создан в соответствии с требованиями  нормативных правовых актов РФ и города Москвы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3116"/>
            <a:ext cx="8358246" cy="785818"/>
          </a:xfrm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чение необходимых условий для подготовки неработающего населения в области ГО и защиты от ЧС по месту жительства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14348" y="3500438"/>
            <a:ext cx="8286808" cy="2857520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43137"/>
              </a:srgbClr>
            </a:outerShdw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консультирование и ознакомление населения с существующими опасностями и мерами предосторожности;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информирование по вопросам ГО и ЧС;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культуры безопасности жизнедеятельности и психологической устойчивости в экстремальных условиях;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обучение населения действиям по сигналу «Внимание всем»,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правилам поведения в условиях ЧС мирного и военного времени,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приемам оказания само- и взаимопомощи.</a:t>
            </a:r>
            <a:endParaRPr kumimoji="0" lang="ru-RU" sz="20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5400000">
            <a:off x="4695818" y="2376488"/>
            <a:ext cx="571505" cy="167639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0" scaled="1"/>
          </a:gradFill>
          <a:ln w="19050" algn="ctr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rgbClr val="99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2" y="3000372"/>
            <a:ext cx="1000132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4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5400000">
            <a:off x="4607715" y="892951"/>
            <a:ext cx="571505" cy="192882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0" scaled="1"/>
          </a:gradFill>
          <a:ln w="19050" algn="ctr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rgbClr val="99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1785926"/>
            <a:ext cx="142876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 ЦЕЛЯХ:</a:t>
            </a:r>
            <a:endParaRPr lang="ru-RU" sz="14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Рисунок 11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0001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- практические занятия по правилам оказания первой помощи пострадавшим: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65890" name="Picture 2" descr="C:\Users\ГО\Desktop\УКП по ГОЧС района Чер\Фотоматериал за 2017 г\Фотоматериал 2018 г для УКП ГОЧС\Фото\2017-11-01 13-27-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1821" y="2529284"/>
            <a:ext cx="4299762" cy="292895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3" descr="C:\Users\ГО\Desktop\УКП по ГОЧС района Чер\Фотоматериал за 2017 г\Фотоматериал 2018 г для УКП ГОЧС\Фото\2017-11-01 13-09-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29058" y="1857363"/>
            <a:ext cx="4757742" cy="314167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ГО\Pictures\2018-10\IMG-20181017-WA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203572" y="1646238"/>
            <a:ext cx="3011238" cy="452596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3" descr="C:\Users\ГО\Pictures\2018-10\IMG-20181017-WA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00200"/>
            <a:ext cx="3225551" cy="45259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9" descr="C:\Users\novikovao\Desktop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786058"/>
            <a:ext cx="8086724" cy="25003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indent="447675" algn="l"/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За истекший период  2019 года УКП по ГО и ЧС ГБУ «</a:t>
            </a:r>
            <a:r>
              <a:rPr lang="ru-RU" sz="1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800" b="1" dirty="0" err="1" smtClean="0"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»  провел:</a:t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- 283 индивидуальных консультаций;</a:t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- 18 групповых консультаций (317 человек); </a:t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- 569 заметок и памяток опубликовано в местных средствах массовой информации.</a:t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 descr="C:\Users\ГО\Pictures\ДГОЧСиП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72296" cy="1143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Публикации на интернет -сайте управы  района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endParaRPr lang="ru-RU" sz="2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000232" y="1571612"/>
            <a:ext cx="569794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5429264"/>
            <a:ext cx="2857520" cy="1071570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Памяток, публикаций опубликовано  в  количестве  350 экземпляров .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ГО\Pictures\Фото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643050"/>
            <a:ext cx="3043238" cy="237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Pictures\Фото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500438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ГО\Pictures\Фото1,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643182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ГО\Pictures\ДГОЧСиПБ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643734" cy="1143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Публикации на интернет-сайте </a:t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7224" y="1571612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5720" y="4500570"/>
            <a:ext cx="2786082" cy="14287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Памяток, публикаций опубликовано в количестве  105 экземпляров .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6572296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Публикации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интернет–газете района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Черемушки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«Мои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Черёмушки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ЮЗАО г. Москвы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6417" name="Object 1"/>
          <p:cNvGraphicFramePr>
            <a:graphicFrameLocks noChangeAspect="1"/>
          </p:cNvGraphicFramePr>
          <p:nvPr/>
        </p:nvGraphicFramePr>
        <p:xfrm>
          <a:off x="4214810" y="1214422"/>
          <a:ext cx="4313923" cy="5435056"/>
        </p:xfrm>
        <a:graphic>
          <a:graphicData uri="http://schemas.openxmlformats.org/presentationml/2006/ole">
            <p:oleObj spid="_x0000_s316417" name="Документ" r:id="rId4" imgW="5972687" imgH="7522928" progId="Word.Document.12">
              <p:embed/>
            </p:oleObj>
          </a:graphicData>
        </a:graphic>
      </p:graphicFrame>
      <p:pic>
        <p:nvPicPr>
          <p:cNvPr id="7" name="Рисунок 6" descr="C:\Users\ГО\Pictures\Фото2,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714488"/>
            <a:ext cx="3357586" cy="246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ГО\Pictures\Фото3,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000504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О\Pictures\ДГОЧСиПБ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12144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на страничке </a:t>
            </a:r>
            <a:b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3031" b="-4519"/>
          <a:stretch>
            <a:fillRect/>
          </a:stretch>
        </p:blipFill>
        <p:spPr bwMode="auto">
          <a:xfrm>
            <a:off x="4071934" y="1428736"/>
            <a:ext cx="4857784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/>
          <p:nvPr/>
        </p:nvPicPr>
        <p:blipFill>
          <a:blip r:embed="rId4"/>
          <a:srcRect l="23102" t="13070" r="-9101" b="-3125"/>
          <a:stretch>
            <a:fillRect/>
          </a:stretch>
        </p:blipFill>
        <p:spPr bwMode="auto">
          <a:xfrm>
            <a:off x="2285984" y="1928802"/>
            <a:ext cx="428628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282" y="5500702"/>
            <a:ext cx="2571768" cy="10001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Памяток, публикаций опубликовано  в количестве  150 экземпляров .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C:\Users\ГО\Pictures\IMG-20191001-WA0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071678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ГО\Pictures\ДГОЧСиПБ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72296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Руководящий состав ГБУ «</a:t>
            </a:r>
            <a:r>
              <a:rPr lang="ru-RU" sz="22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2200" b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» уделяют особое  внимание работе УКП по ГО и ЧС и совершенствованию его учебно-материальной базы. </a:t>
            </a:r>
            <a:endParaRPr lang="ru-RU" sz="22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C:\Users\ГО\Pictures\IMG-20190916-WA00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6215106" cy="452596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ГО\Desktop\КЧС и ПБ\IMG-20191004-WA00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500174"/>
            <a:ext cx="275748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15074" y="4929198"/>
            <a:ext cx="2714644" cy="1071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Заместитель директора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ГБУ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Черемушки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общим вопросам </a:t>
            </a:r>
          </a:p>
          <a:p>
            <a:pPr lvl="0" algn="ctr">
              <a:spcBef>
                <a:spcPct val="0"/>
              </a:spcBef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О.А. Пустовалова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C:\Users\ГО\Pictures\ДГОЧСиПБ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C:\Users\ГО\Pictures\ФОТО УК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85860"/>
            <a:ext cx="7654070" cy="5357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000100" y="2071678"/>
            <a:ext cx="7772400" cy="14700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9" descr="C:\Users\novikovao\Desktop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214290"/>
            <a:ext cx="1210775" cy="128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71604" y="285728"/>
            <a:ext cx="732951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Гражданской обороне  – 87 лет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C:\Users\ГО\Pictures\ДГОЧСиП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14290"/>
            <a:ext cx="1057275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5911</TotalTime>
  <Words>1924</Words>
  <Application>Microsoft Office PowerPoint</Application>
  <PresentationFormat>Экран (4:3)</PresentationFormat>
  <Paragraphs>185</Paragraphs>
  <Slides>98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98</vt:i4>
      </vt:variant>
    </vt:vector>
  </HeadingPairs>
  <TitlesOfParts>
    <vt:vector size="101" baseType="lpstr">
      <vt:lpstr>Литейная</vt:lpstr>
      <vt:lpstr>Точечный рисунок</vt:lpstr>
      <vt:lpstr>Документ</vt:lpstr>
      <vt:lpstr>Слайд 1</vt:lpstr>
      <vt:lpstr>Слайд 2</vt:lpstr>
      <vt:lpstr>Слайд 3</vt:lpstr>
      <vt:lpstr>Район Черемушки  Юго-Западный административный округ</vt:lpstr>
      <vt:lpstr>       Численность населения района Черёмушки: - все население – 109 547 человек, в том числе  </vt:lpstr>
      <vt:lpstr>Слайд 6</vt:lpstr>
      <vt:lpstr>УКП по ГО и ЧС  ГБУ «Жилищник района Черемушки»</vt:lpstr>
      <vt:lpstr>Слайд 8</vt:lpstr>
      <vt:lpstr>УКП  по ГО и ЧС создан в соответствии с требованиями  нормативных правовых актов РФ и города Москвы</vt:lpstr>
      <vt:lpstr>Организационно-распределительные документы УКП по ГО и ЧС :</vt:lpstr>
      <vt:lpstr>Структура УКП по ГО и ЧС:</vt:lpstr>
      <vt:lpstr>Слайд 12</vt:lpstr>
      <vt:lpstr>       Учебные объекты: Рекомендации МЧС России от 25.12.2014 № 2-4-87-51-14 по составу и содержанию учебно-материальной базы субъекта Российской Федерации для подготовки населения в области гражданской обороны и защиты от чрезвычайных ситуаций.  </vt:lpstr>
      <vt:lpstr>    Средства обеспечения учебного процесса:  Рекомендации МЧС России от 25.12.2014 № 2-4-87-51-14 по составу и содержанию учебно-материальной базы субъекта Российской Федерации для подготовки населения в области гражданской обороны и защиты от чрезвычайных ситуаций. </vt:lpstr>
      <vt:lpstr>УЧЕБНЫЕ ОБЪЕКТЫ:   </vt:lpstr>
      <vt:lpstr>Слайд 16</vt:lpstr>
      <vt:lpstr>Помещение № 3 – для хранения средств обеспечения учебного процесса .</vt:lpstr>
      <vt:lpstr>Уголок по гражданской обороне и чрезвычайным ситуациям – информационно-справочный стенд с материалами для пропаганды знаний и информирования населения по вопросам защиты от опасностей, возникающих при военных конфликтах и чрезвычайных ситуациях.</vt:lpstr>
      <vt:lpstr>   Материальная база для выездных занятий по ГО и ЧС – это комплект информационных, технических и визуальных средств обучения, а также аудио материалов, предназначенных для подготовки населения в области ГО и защиты от ЧС в условиях отсутствия учебных объектов и стационарной УМБ. </vt:lpstr>
      <vt:lpstr>Передвижной УКП по ГО и ЧС на показе населению элементов гражданской обороны:   </vt:lpstr>
      <vt:lpstr>Слайд 21</vt:lpstr>
      <vt:lpstr>Слайд 22</vt:lpstr>
      <vt:lpstr>Слайд 23</vt:lpstr>
      <vt:lpstr>Слайд 24</vt:lpstr>
      <vt:lpstr>Содержание УМБ УКП по ГО и ЧС </vt:lpstr>
      <vt:lpstr>Учитывая необходимый минимальный объем знаний неработающего населения правил поведения, основных способов защиты и  порядка действий в условиях ЧС, в помещении УКП по ГО и ЧС имеется:</vt:lpstr>
      <vt:lpstr>Слайд 27</vt:lpstr>
      <vt:lpstr>Слайд 28</vt:lpstr>
      <vt:lpstr>- стенд «Права и обязанности граждан РФ в области гражданской обороны, защиты от чрезвычайных ситуаций и пожарной безопасности»  </vt:lpstr>
      <vt:lpstr>  - тренажеры для обучения навыкам оказания первой помощи пострадавшим в экстремальных ситуациях: </vt:lpstr>
      <vt:lpstr>Слайд 31</vt:lpstr>
      <vt:lpstr>Слайд 32</vt:lpstr>
      <vt:lpstr>-приборы радиационной и химической  разведки и контроля; </vt:lpstr>
      <vt:lpstr>- первичные средства тушения пожара; </vt:lpstr>
      <vt:lpstr>- компьютер, оргтехника, телефон, телевизор, видеоаппаратура, проекционная аппаратура, радиовещательный приемник; </vt:lpstr>
      <vt:lpstr>- подшивки журналов; </vt:lpstr>
      <vt:lpstr>-набор плакатов: </vt:lpstr>
      <vt:lpstr>- макеты  защитных сооружений гражданской обороны: </vt:lpstr>
      <vt:lpstr>- средства связи и оповещения: </vt:lpstr>
      <vt:lpstr>Порядок работы УКП по ГО и ЧС:</vt:lpstr>
      <vt:lpstr>      К мероприятиям УКП по ГО и ЧС и консультациям привлекаются: - консультанты УКП; - специалисты  ГБУ «Жилищник района Черемушки», прошедшие подготовку в УМЦ по ГО и ЧС Москвы и ЮЗАО;  - врач-консультант ПАСФ «СПЕЦГОРСПАС»;  - преподаватели учебного центра «Сигнал-01» и другие подготовленные лица.  Методическую помощь в организации работы УКП по ГО и ЧС  оказывают специалисты Управления ЮЗАО Департамента ГОЧСиПБ и преподаватели УМЦ ГО и ЧС ЮЗАО. </vt:lpstr>
      <vt:lpstr>Формы подготовки (обучения)  населения в области ГО и ЧС:     </vt:lpstr>
      <vt:lpstr>- беседы, лекции, викторины: </vt:lpstr>
      <vt:lpstr>Слайд 44</vt:lpstr>
      <vt:lpstr>Слайд 45</vt:lpstr>
      <vt:lpstr>Слайд 46</vt:lpstr>
      <vt:lpstr>- викторины: </vt:lpstr>
      <vt:lpstr>- консультации по интересующим вопросам: </vt:lpstr>
      <vt:lpstr>Слайд 49</vt:lpstr>
      <vt:lpstr> - консультации по интересующим вопросам: </vt:lpstr>
      <vt:lpstr>Слайд 51</vt:lpstr>
      <vt:lpstr>Слайд 52</vt:lpstr>
      <vt:lpstr>- самостоятельное изучение пособий, памяток, листовок и буклетов: </vt:lpstr>
      <vt:lpstr>Слайд 54</vt:lpstr>
      <vt:lpstr>Слайд 55</vt:lpstr>
      <vt:lpstr>- в ходе практических занятий по гражданской обороне с населением на элементах гражданской обороны: 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- информирование, путем размещения памяток, листовок на информационных стендах на территории и в подъездах жилых домов: </vt:lpstr>
      <vt:lpstr>Слайд 65</vt:lpstr>
      <vt:lpstr>Слайд 66</vt:lpstr>
      <vt:lpstr>- показ учебных кино- и видеофильмов по тематике ГО и ЧС: </vt:lpstr>
      <vt:lpstr>Слайд 68</vt:lpstr>
      <vt:lpstr>- выездные занятия с посетителя территориального центра социального обеспечения района Черемушки (ТЦСО): </vt:lpstr>
      <vt:lpstr>Слайд 70</vt:lpstr>
      <vt:lpstr>Слайд 71</vt:lpstr>
      <vt:lpstr>Слайд 72</vt:lpstr>
      <vt:lpstr>Слайд 73</vt:lpstr>
      <vt:lpstr>-участие на занятии  по основам безопасности с учащимися школ района Черемушки: </vt:lpstr>
      <vt:lpstr>Слайд 75</vt:lpstr>
      <vt:lpstr>Слайд 76</vt:lpstr>
      <vt:lpstr>Слайд 77</vt:lpstr>
      <vt:lpstr>Слайд 78</vt:lpstr>
      <vt:lpstr>-  учащиеся школы  района Черемушки изучают учебно-материальную базу УКП по ГО и ЧС: </vt:lpstr>
      <vt:lpstr>Слайд 80</vt:lpstr>
      <vt:lpstr>Слайд 81</vt:lpstr>
      <vt:lpstr>- показ видеороликов МЧС РФ в местах скопления людей  (рестораны, кафе, бары):  </vt:lpstr>
      <vt:lpstr>Слайд 83</vt:lpstr>
      <vt:lpstr>Слайд 84</vt:lpstr>
      <vt:lpstr>Слайд 85</vt:lpstr>
      <vt:lpstr>Слайд 86</vt:lpstr>
      <vt:lpstr>- развертывание передвижного УКП по ГО и ЧС на практических  занятий для населения по гражданской обороне: </vt:lpstr>
      <vt:lpstr>Слайд 88</vt:lpstr>
      <vt:lpstr>Слайд 89</vt:lpstr>
      <vt:lpstr>- практические занятия по правилам оказания первой помощи пострадавшим: </vt:lpstr>
      <vt:lpstr>Слайд 91</vt:lpstr>
      <vt:lpstr>За истекший период  2019 года УКП по ГО и ЧС ГБУ «Жилищник района Черемушки»  провел: - 283 индивидуальных консультаций; - 18 групповых консультаций (317 человек);  - 569 заметок и памяток опубликовано в местных средствах массовой информации.   </vt:lpstr>
      <vt:lpstr>Публикации на интернет -сайте управы  района Черемушки</vt:lpstr>
      <vt:lpstr>Публикации на интернет-сайте  ГБУ «Жилищник района Черемушки»</vt:lpstr>
      <vt:lpstr>Слайд 95</vt:lpstr>
      <vt:lpstr>            В соцсетях на страничке  ГБУ «Жилищник района Черемушки» </vt:lpstr>
      <vt:lpstr> Руководящий состав ГБУ «Жилищник района Черемушки» уделяют особое  внимание работе УКП по ГО и ЧС и совершенствованию его учебно-материальной базы.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 УКП по ГОЧС</dc:title>
  <dc:creator>ГО</dc:creator>
  <cp:lastModifiedBy>ГО</cp:lastModifiedBy>
  <cp:revision>707</cp:revision>
  <dcterms:created xsi:type="dcterms:W3CDTF">2018-04-26T10:41:48Z</dcterms:created>
  <dcterms:modified xsi:type="dcterms:W3CDTF">2019-10-23T12:42:57Z</dcterms:modified>
</cp:coreProperties>
</file>